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7" r:id="rId2"/>
    <p:sldId id="274" r:id="rId3"/>
    <p:sldId id="271" r:id="rId4"/>
    <p:sldId id="272" r:id="rId5"/>
    <p:sldId id="611" r:id="rId6"/>
    <p:sldId id="615" r:id="rId7"/>
    <p:sldId id="616" r:id="rId8"/>
    <p:sldId id="618" r:id="rId9"/>
    <p:sldId id="619" r:id="rId10"/>
    <p:sldId id="27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43"/>
  </p:normalViewPr>
  <p:slideViewPr>
    <p:cSldViewPr snapToGrid="0" snapToObjects="1">
      <p:cViewPr varScale="1">
        <p:scale>
          <a:sx n="119" d="100"/>
          <a:sy n="119" d="100"/>
        </p:scale>
        <p:origin x="216"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8916C3-4781-A145-801B-B7842CF9BE4D}" type="datetimeFigureOut">
              <a:rPr lang="en-US" smtClean="0"/>
              <a:t>5/26/20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D798B0-7BD5-6B4C-BFE7-BC5AE358F792}" type="slidenum">
              <a:rPr lang="en-US" smtClean="0"/>
              <a:t>‹#›</a:t>
            </a:fld>
            <a:endParaRPr lang="en-US"/>
          </a:p>
        </p:txBody>
      </p:sp>
    </p:spTree>
    <p:extLst>
      <p:ext uri="{BB962C8B-B14F-4D97-AF65-F5344CB8AC3E}">
        <p14:creationId xmlns:p14="http://schemas.microsoft.com/office/powerpoint/2010/main" val="35673535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r>
              <a:rPr lang="en-US" dirty="0"/>
              <a:t>3. </a:t>
            </a:r>
            <a:r>
              <a:rPr lang="en-US" b="1" dirty="0"/>
              <a:t>Data</a:t>
            </a:r>
            <a:r>
              <a:rPr lang="en-US" dirty="0"/>
              <a:t>: </a:t>
            </a:r>
          </a:p>
          <a:p>
            <a:r>
              <a:rPr lang="en-US" dirty="0"/>
              <a:t> -</a:t>
            </a:r>
            <a:r>
              <a:rPr lang="en-US" baseline="0" dirty="0"/>
              <a:t> </a:t>
            </a:r>
            <a:r>
              <a:rPr lang="en-US" dirty="0"/>
              <a:t>How much</a:t>
            </a:r>
            <a:r>
              <a:rPr lang="en-US" baseline="0" dirty="0"/>
              <a:t> data, what’s the quality, various assumptions. How are those expressed? </a:t>
            </a:r>
          </a:p>
          <a:p>
            <a:r>
              <a:rPr lang="en-US" baseline="0" dirty="0"/>
              <a:t> - Given the challenges of data, what can we say about these models and whether they’re useful and etc. </a:t>
            </a:r>
          </a:p>
          <a:p>
            <a:endParaRPr lang="en-US" baseline="0" dirty="0"/>
          </a:p>
          <a:p>
            <a:r>
              <a:rPr lang="en-US" baseline="0" dirty="0"/>
              <a:t>For aske2, promote within people using these models some formal notations that will allow these models to be extracted precisely and directly. </a:t>
            </a:r>
          </a:p>
          <a:p>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20A827CC-6847-4B4F-B336-EE3E87882F50}" type="slidenum">
              <a:rPr lang="en-US" smtClean="0"/>
              <a:pPr/>
              <a:t>3</a:t>
            </a:fld>
            <a:endParaRPr lang="en-US"/>
          </a:p>
        </p:txBody>
      </p:sp>
    </p:spTree>
    <p:extLst>
      <p:ext uri="{BB962C8B-B14F-4D97-AF65-F5344CB8AC3E}">
        <p14:creationId xmlns:p14="http://schemas.microsoft.com/office/powerpoint/2010/main" val="4249875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 don’t know if this is worth putting on the slide or just talking to it, but there is a nice story about adding features of the data into the model. When you go from SIR to SEIR you get the lag in initial time until peak infections correct (accuracy at small t), then when you go from SEIR to SEIRS you get the endemic equilibrium correct (accuracy at large t). These curves are drawn with the same biological parameters of the model taking the perspective that we are building physical models and not just doing curve fitting. </a:t>
            </a:r>
          </a:p>
          <a:p>
            <a:endParaRPr lang="en-US" dirty="0"/>
          </a:p>
        </p:txBody>
      </p:sp>
      <p:sp>
        <p:nvSpPr>
          <p:cNvPr id="4" name="Slide Number Placeholder 3"/>
          <p:cNvSpPr>
            <a:spLocks noGrp="1"/>
          </p:cNvSpPr>
          <p:nvPr>
            <p:ph type="sldNum" sz="quarter" idx="10"/>
          </p:nvPr>
        </p:nvSpPr>
        <p:spPr/>
        <p:txBody>
          <a:bodyPr/>
          <a:lstStyle/>
          <a:p>
            <a:fld id="{20A827CC-6847-4B4F-B336-EE3E87882F50}" type="slidenum">
              <a:rPr lang="en-US" smtClean="0"/>
              <a:pPr/>
              <a:t>4</a:t>
            </a:fld>
            <a:endParaRPr lang="en-US"/>
          </a:p>
        </p:txBody>
      </p:sp>
    </p:spTree>
    <p:extLst>
      <p:ext uri="{BB962C8B-B14F-4D97-AF65-F5344CB8AC3E}">
        <p14:creationId xmlns:p14="http://schemas.microsoft.com/office/powerpoint/2010/main" val="5987459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86e78e24c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86e78e24c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2. </a:t>
            </a:r>
            <a:r>
              <a:rPr lang="en-US" b="1" baseline="0" dirty="0"/>
              <a:t>Model extraction and comparison</a:t>
            </a:r>
            <a:r>
              <a:rPr lang="en-US" baseline="0"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When you’re extracting models, how do you know that you’re doing well? What are the differences among models and how are they handled? Give a hint of this. Just an example. </a:t>
            </a:r>
          </a:p>
          <a:p>
            <a:endParaRPr lang="en-US" dirty="0"/>
          </a:p>
        </p:txBody>
      </p:sp>
    </p:spTree>
    <p:extLst>
      <p:ext uri="{BB962C8B-B14F-4D97-AF65-F5344CB8AC3E}">
        <p14:creationId xmlns:p14="http://schemas.microsoft.com/office/powerpoint/2010/main" val="4230792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E8BE2-0256-E345-939B-D90E59A82EA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39DBC5C-A136-384A-86AB-709A21CAF98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8A0043B-6680-3F44-8D9C-82034A0ABB44}"/>
              </a:ext>
            </a:extLst>
          </p:cNvPr>
          <p:cNvSpPr>
            <a:spLocks noGrp="1"/>
          </p:cNvSpPr>
          <p:nvPr>
            <p:ph type="dt" sz="half" idx="10"/>
          </p:nvPr>
        </p:nvSpPr>
        <p:spPr/>
        <p:txBody>
          <a:bodyPr/>
          <a:lstStyle/>
          <a:p>
            <a:fld id="{7CAAF3C5-CE13-204B-9C7C-701B4CE04C87}" type="datetimeFigureOut">
              <a:rPr lang="en-US" smtClean="0"/>
              <a:t>5/26/20</a:t>
            </a:fld>
            <a:endParaRPr lang="en-US"/>
          </a:p>
        </p:txBody>
      </p:sp>
      <p:sp>
        <p:nvSpPr>
          <p:cNvPr id="5" name="Footer Placeholder 4">
            <a:extLst>
              <a:ext uri="{FF2B5EF4-FFF2-40B4-BE49-F238E27FC236}">
                <a16:creationId xmlns:a16="http://schemas.microsoft.com/office/drawing/2014/main" id="{7BE67DA2-78B9-9744-9DD8-AEF47FB69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71DF27-A6C1-1745-B8B3-F4C3FFC1F06F}"/>
              </a:ext>
            </a:extLst>
          </p:cNvPr>
          <p:cNvSpPr>
            <a:spLocks noGrp="1"/>
          </p:cNvSpPr>
          <p:nvPr>
            <p:ph type="sldNum" sz="quarter" idx="12"/>
          </p:nvPr>
        </p:nvSpPr>
        <p:spPr/>
        <p:txBody>
          <a:bodyPr/>
          <a:lstStyle/>
          <a:p>
            <a:fld id="{3FB45F7B-6F6B-7B4F-8E59-B89937E3C901}" type="slidenum">
              <a:rPr lang="en-US" smtClean="0"/>
              <a:t>‹#›</a:t>
            </a:fld>
            <a:endParaRPr lang="en-US"/>
          </a:p>
        </p:txBody>
      </p:sp>
    </p:spTree>
    <p:extLst>
      <p:ext uri="{BB962C8B-B14F-4D97-AF65-F5344CB8AC3E}">
        <p14:creationId xmlns:p14="http://schemas.microsoft.com/office/powerpoint/2010/main" val="10119818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FD0FE-59C1-B64D-8D46-EADA8CD02FB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1E21929-C8A1-644A-A953-3C104B222CF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4364D6-200B-CB45-8B65-CEF1630108A3}"/>
              </a:ext>
            </a:extLst>
          </p:cNvPr>
          <p:cNvSpPr>
            <a:spLocks noGrp="1"/>
          </p:cNvSpPr>
          <p:nvPr>
            <p:ph type="dt" sz="half" idx="10"/>
          </p:nvPr>
        </p:nvSpPr>
        <p:spPr/>
        <p:txBody>
          <a:bodyPr/>
          <a:lstStyle/>
          <a:p>
            <a:fld id="{7CAAF3C5-CE13-204B-9C7C-701B4CE04C87}" type="datetimeFigureOut">
              <a:rPr lang="en-US" smtClean="0"/>
              <a:t>5/26/20</a:t>
            </a:fld>
            <a:endParaRPr lang="en-US"/>
          </a:p>
        </p:txBody>
      </p:sp>
      <p:sp>
        <p:nvSpPr>
          <p:cNvPr id="5" name="Footer Placeholder 4">
            <a:extLst>
              <a:ext uri="{FF2B5EF4-FFF2-40B4-BE49-F238E27FC236}">
                <a16:creationId xmlns:a16="http://schemas.microsoft.com/office/drawing/2014/main" id="{B9CB0D89-FDEF-9346-9D59-9230C0CDD6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984696-9432-8E4D-A14A-39FD2C88B310}"/>
              </a:ext>
            </a:extLst>
          </p:cNvPr>
          <p:cNvSpPr>
            <a:spLocks noGrp="1"/>
          </p:cNvSpPr>
          <p:nvPr>
            <p:ph type="sldNum" sz="quarter" idx="12"/>
          </p:nvPr>
        </p:nvSpPr>
        <p:spPr/>
        <p:txBody>
          <a:bodyPr/>
          <a:lstStyle/>
          <a:p>
            <a:fld id="{3FB45F7B-6F6B-7B4F-8E59-B89937E3C901}" type="slidenum">
              <a:rPr lang="en-US" smtClean="0"/>
              <a:t>‹#›</a:t>
            </a:fld>
            <a:endParaRPr lang="en-US"/>
          </a:p>
        </p:txBody>
      </p:sp>
    </p:spTree>
    <p:extLst>
      <p:ext uri="{BB962C8B-B14F-4D97-AF65-F5344CB8AC3E}">
        <p14:creationId xmlns:p14="http://schemas.microsoft.com/office/powerpoint/2010/main" val="9932261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8482DF2-5D27-1F4C-A295-7FF959B9244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82BD265-8D31-DF48-AD8F-7952023BD5D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E827AE-5273-664D-8AFD-DD0646AA3097}"/>
              </a:ext>
            </a:extLst>
          </p:cNvPr>
          <p:cNvSpPr>
            <a:spLocks noGrp="1"/>
          </p:cNvSpPr>
          <p:nvPr>
            <p:ph type="dt" sz="half" idx="10"/>
          </p:nvPr>
        </p:nvSpPr>
        <p:spPr/>
        <p:txBody>
          <a:bodyPr/>
          <a:lstStyle/>
          <a:p>
            <a:fld id="{7CAAF3C5-CE13-204B-9C7C-701B4CE04C87}" type="datetimeFigureOut">
              <a:rPr lang="en-US" smtClean="0"/>
              <a:t>5/26/20</a:t>
            </a:fld>
            <a:endParaRPr lang="en-US"/>
          </a:p>
        </p:txBody>
      </p:sp>
      <p:sp>
        <p:nvSpPr>
          <p:cNvPr id="5" name="Footer Placeholder 4">
            <a:extLst>
              <a:ext uri="{FF2B5EF4-FFF2-40B4-BE49-F238E27FC236}">
                <a16:creationId xmlns:a16="http://schemas.microsoft.com/office/drawing/2014/main" id="{0C7927C4-1BF9-C944-8BEA-52D032AE72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C1BE26-D332-2248-992D-2EBF5EDFEC4B}"/>
              </a:ext>
            </a:extLst>
          </p:cNvPr>
          <p:cNvSpPr>
            <a:spLocks noGrp="1"/>
          </p:cNvSpPr>
          <p:nvPr>
            <p:ph type="sldNum" sz="quarter" idx="12"/>
          </p:nvPr>
        </p:nvSpPr>
        <p:spPr/>
        <p:txBody>
          <a:bodyPr/>
          <a:lstStyle/>
          <a:p>
            <a:fld id="{3FB45F7B-6F6B-7B4F-8E59-B89937E3C901}" type="slidenum">
              <a:rPr lang="en-US" smtClean="0"/>
              <a:t>‹#›</a:t>
            </a:fld>
            <a:endParaRPr lang="en-US"/>
          </a:p>
        </p:txBody>
      </p:sp>
    </p:spTree>
    <p:extLst>
      <p:ext uri="{BB962C8B-B14F-4D97-AF65-F5344CB8AC3E}">
        <p14:creationId xmlns:p14="http://schemas.microsoft.com/office/powerpoint/2010/main" val="29415231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Logo_and_Title_Only">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pPr>
              <a:defRPr/>
            </a:pPr>
            <a:r>
              <a:rPr lang="en-US" dirty="0"/>
              <a:t>Distribution Statement</a:t>
            </a:r>
          </a:p>
        </p:txBody>
      </p:sp>
      <p:sp>
        <p:nvSpPr>
          <p:cNvPr id="4" name="Slide Number Placeholder 3"/>
          <p:cNvSpPr>
            <a:spLocks noGrp="1"/>
          </p:cNvSpPr>
          <p:nvPr>
            <p:ph type="sldNum" sz="quarter" idx="11"/>
          </p:nvPr>
        </p:nvSpPr>
        <p:spPr/>
        <p:txBody>
          <a:bodyPr/>
          <a:lstStyle/>
          <a:p>
            <a:pPr>
              <a:defRPr/>
            </a:pPr>
            <a:fld id="{231CC523-8BC6-4921-807A-66BD262F34AB}" type="slidenum">
              <a:rPr lang="en-US" smtClean="0"/>
              <a:pPr>
                <a:defRPr/>
              </a:pPr>
              <a:t>‹#›</a:t>
            </a:fld>
            <a:endParaRPr lang="en-US"/>
          </a:p>
        </p:txBody>
      </p:sp>
      <p:sp>
        <p:nvSpPr>
          <p:cNvPr id="7" name="Title 1"/>
          <p:cNvSpPr>
            <a:spLocks noGrp="1"/>
          </p:cNvSpPr>
          <p:nvPr>
            <p:ph type="ctrTitle"/>
          </p:nvPr>
        </p:nvSpPr>
        <p:spPr>
          <a:xfrm>
            <a:off x="1828800" y="151418"/>
            <a:ext cx="9855200" cy="612648"/>
          </a:xfrm>
        </p:spPr>
        <p:txBody>
          <a:bodyPr>
            <a:normAutofit/>
          </a:bodyPr>
          <a:lstStyle>
            <a:lvl1pPr algn="l">
              <a:defRPr sz="2400" b="0">
                <a:latin typeface="Tahoma" pitchFamily="34" charset="0"/>
                <a:ea typeface="Tahoma" pitchFamily="34" charset="0"/>
                <a:cs typeface="Tahoma" pitchFamily="34" charset="0"/>
              </a:defRPr>
            </a:lvl1pPr>
          </a:lstStyle>
          <a:p>
            <a:r>
              <a:rPr lang="en-US"/>
              <a:t>Click to edit Master title style</a:t>
            </a:r>
            <a:endParaRPr lang="en-US" dirty="0"/>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81000" y="83133"/>
            <a:ext cx="1241441" cy="749220"/>
          </a:xfrm>
          <a:prstGeom prst="rect">
            <a:avLst/>
          </a:prstGeom>
        </p:spPr>
      </p:pic>
      <p:cxnSp>
        <p:nvCxnSpPr>
          <p:cNvPr id="8" name="Straight Connector 7"/>
          <p:cNvCxnSpPr>
            <a:cxnSpLocks noChangeShapeType="1"/>
          </p:cNvCxnSpPr>
          <p:nvPr userDrawn="1"/>
        </p:nvCxnSpPr>
        <p:spPr bwMode="auto">
          <a:xfrm>
            <a:off x="381000" y="841689"/>
            <a:ext cx="11302999" cy="0"/>
          </a:xfrm>
          <a:prstGeom prst="line">
            <a:avLst/>
          </a:prstGeom>
          <a:noFill/>
          <a:ln w="22225">
            <a:solidFill>
              <a:srgbClr val="0F5E90"/>
            </a:solidFill>
            <a:round/>
            <a:headEnd/>
            <a:tailEnd/>
          </a:ln>
          <a:extLst>
            <a:ext uri="{909E8E84-426E-40DD-AFC4-6F175D3DCCD1}">
              <a14:hiddenFill xmlns:a14="http://schemas.microsoft.com/office/drawing/2010/main">
                <a:noFill/>
              </a14:hiddenFill>
            </a:ext>
          </a:extLst>
        </p:spPr>
      </p:cxnSp>
    </p:spTree>
    <p:extLst>
      <p:ext uri="{BB962C8B-B14F-4D97-AF65-F5344CB8AC3E}">
        <p14:creationId xmlns:p14="http://schemas.microsoft.com/office/powerpoint/2010/main" val="26794723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1_Title Slide">
    <p:bg>
      <p:bgPr>
        <a:solidFill>
          <a:srgbClr val="3777BC"/>
        </a:solidFill>
        <a:effectLst/>
      </p:bgPr>
    </p:bg>
    <p:spTree>
      <p:nvGrpSpPr>
        <p:cNvPr id="1" name=""/>
        <p:cNvGrpSpPr/>
        <p:nvPr/>
      </p:nvGrpSpPr>
      <p:grpSpPr>
        <a:xfrm>
          <a:off x="0" y="0"/>
          <a:ext cx="0" cy="0"/>
          <a:chOff x="0" y="0"/>
          <a:chExt cx="0" cy="0"/>
        </a:xfrm>
      </p:grpSpPr>
      <p:sp>
        <p:nvSpPr>
          <p:cNvPr id="13" name="Text Placeholder 12"/>
          <p:cNvSpPr>
            <a:spLocks noGrp="1"/>
          </p:cNvSpPr>
          <p:nvPr>
            <p:ph type="body" sz="quarter" idx="11" hasCustomPrompt="1"/>
          </p:nvPr>
        </p:nvSpPr>
        <p:spPr>
          <a:xfrm>
            <a:off x="613834" y="4010000"/>
            <a:ext cx="10972069" cy="907722"/>
          </a:xfrm>
        </p:spPr>
        <p:txBody>
          <a:bodyPr>
            <a:normAutofit/>
          </a:bodyPr>
          <a:lstStyle>
            <a:lvl1pPr marL="0" indent="0" algn="l">
              <a:spcAft>
                <a:spcPts val="0"/>
              </a:spcAft>
              <a:buNone/>
              <a:defRPr sz="1400" b="1" i="0" cap="none">
                <a:solidFill>
                  <a:schemeClr val="bg1"/>
                </a:solidFill>
                <a:latin typeface="Helvetica"/>
                <a:cs typeface="Helvetica"/>
              </a:defRPr>
            </a:lvl1pPr>
          </a:lstStyle>
          <a:p>
            <a:pPr lvl="0"/>
            <a:r>
              <a:rPr lang="en-US" dirty="0"/>
              <a:t>Presenter’s Name</a:t>
            </a:r>
          </a:p>
        </p:txBody>
      </p:sp>
      <p:sp>
        <p:nvSpPr>
          <p:cNvPr id="5" name="Title 1"/>
          <p:cNvSpPr>
            <a:spLocks noGrp="1"/>
          </p:cNvSpPr>
          <p:nvPr>
            <p:ph type="title" hasCustomPrompt="1"/>
          </p:nvPr>
        </p:nvSpPr>
        <p:spPr>
          <a:xfrm>
            <a:off x="621783" y="3441423"/>
            <a:ext cx="10964120" cy="388713"/>
          </a:xfrm>
        </p:spPr>
        <p:txBody>
          <a:bodyPr>
            <a:noAutofit/>
          </a:bodyPr>
          <a:lstStyle>
            <a:lvl1pPr>
              <a:defRPr sz="3400" baseline="0">
                <a:solidFill>
                  <a:srgbClr val="FFC32E"/>
                </a:solidFill>
              </a:defRPr>
            </a:lvl1pPr>
          </a:lstStyle>
          <a:p>
            <a:r>
              <a:rPr lang="en-US" dirty="0"/>
              <a:t>This is a presentation title page</a:t>
            </a:r>
          </a:p>
        </p:txBody>
      </p:sp>
      <p:pic>
        <p:nvPicPr>
          <p:cNvPr id="4" name="Picture 3" descr="galois-pres.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880" y="552295"/>
            <a:ext cx="2710261" cy="532343"/>
          </a:xfrm>
          <a:prstGeom prst="rect">
            <a:avLst/>
          </a:prstGeom>
        </p:spPr>
      </p:pic>
    </p:spTree>
    <p:extLst>
      <p:ext uri="{BB962C8B-B14F-4D97-AF65-F5344CB8AC3E}">
        <p14:creationId xmlns:p14="http://schemas.microsoft.com/office/powerpoint/2010/main" val="2910551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F875C-5C70-EB40-9871-3AAC30A8815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69CA3A5-BDA4-5C48-8045-E9E7A27239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FDCFA1-DA02-424F-97AD-C9181A5AFEEE}"/>
              </a:ext>
            </a:extLst>
          </p:cNvPr>
          <p:cNvSpPr>
            <a:spLocks noGrp="1"/>
          </p:cNvSpPr>
          <p:nvPr>
            <p:ph type="dt" sz="half" idx="10"/>
          </p:nvPr>
        </p:nvSpPr>
        <p:spPr/>
        <p:txBody>
          <a:bodyPr/>
          <a:lstStyle/>
          <a:p>
            <a:fld id="{7CAAF3C5-CE13-204B-9C7C-701B4CE04C87}" type="datetimeFigureOut">
              <a:rPr lang="en-US" smtClean="0"/>
              <a:t>5/26/20</a:t>
            </a:fld>
            <a:endParaRPr lang="en-US"/>
          </a:p>
        </p:txBody>
      </p:sp>
      <p:sp>
        <p:nvSpPr>
          <p:cNvPr id="5" name="Footer Placeholder 4">
            <a:extLst>
              <a:ext uri="{FF2B5EF4-FFF2-40B4-BE49-F238E27FC236}">
                <a16:creationId xmlns:a16="http://schemas.microsoft.com/office/drawing/2014/main" id="{9CA70A0C-61BC-4A4D-8C15-A8A94B72A2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BED67B-8BD5-6343-A7F5-2F6B91A85265}"/>
              </a:ext>
            </a:extLst>
          </p:cNvPr>
          <p:cNvSpPr>
            <a:spLocks noGrp="1"/>
          </p:cNvSpPr>
          <p:nvPr>
            <p:ph type="sldNum" sz="quarter" idx="12"/>
          </p:nvPr>
        </p:nvSpPr>
        <p:spPr/>
        <p:txBody>
          <a:bodyPr/>
          <a:lstStyle/>
          <a:p>
            <a:fld id="{3FB45F7B-6F6B-7B4F-8E59-B89937E3C901}" type="slidenum">
              <a:rPr lang="en-US" smtClean="0"/>
              <a:t>‹#›</a:t>
            </a:fld>
            <a:endParaRPr lang="en-US"/>
          </a:p>
        </p:txBody>
      </p:sp>
    </p:spTree>
    <p:extLst>
      <p:ext uri="{BB962C8B-B14F-4D97-AF65-F5344CB8AC3E}">
        <p14:creationId xmlns:p14="http://schemas.microsoft.com/office/powerpoint/2010/main" val="4172272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ABA6A-9E07-124C-8925-F2093DF26E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B3558A4-A772-0E4E-B9DA-9F2B84296D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D58BCDA-BA75-074E-A84A-DECAF5AD6FE8}"/>
              </a:ext>
            </a:extLst>
          </p:cNvPr>
          <p:cNvSpPr>
            <a:spLocks noGrp="1"/>
          </p:cNvSpPr>
          <p:nvPr>
            <p:ph type="dt" sz="half" idx="10"/>
          </p:nvPr>
        </p:nvSpPr>
        <p:spPr/>
        <p:txBody>
          <a:bodyPr/>
          <a:lstStyle/>
          <a:p>
            <a:fld id="{7CAAF3C5-CE13-204B-9C7C-701B4CE04C87}" type="datetimeFigureOut">
              <a:rPr lang="en-US" smtClean="0"/>
              <a:t>5/26/20</a:t>
            </a:fld>
            <a:endParaRPr lang="en-US"/>
          </a:p>
        </p:txBody>
      </p:sp>
      <p:sp>
        <p:nvSpPr>
          <p:cNvPr id="5" name="Footer Placeholder 4">
            <a:extLst>
              <a:ext uri="{FF2B5EF4-FFF2-40B4-BE49-F238E27FC236}">
                <a16:creationId xmlns:a16="http://schemas.microsoft.com/office/drawing/2014/main" id="{BA488535-2369-774B-B98C-0E9773F05F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E296B5-2190-1540-9A9C-8B336E059E99}"/>
              </a:ext>
            </a:extLst>
          </p:cNvPr>
          <p:cNvSpPr>
            <a:spLocks noGrp="1"/>
          </p:cNvSpPr>
          <p:nvPr>
            <p:ph type="sldNum" sz="quarter" idx="12"/>
          </p:nvPr>
        </p:nvSpPr>
        <p:spPr/>
        <p:txBody>
          <a:bodyPr/>
          <a:lstStyle/>
          <a:p>
            <a:fld id="{3FB45F7B-6F6B-7B4F-8E59-B89937E3C901}" type="slidenum">
              <a:rPr lang="en-US" smtClean="0"/>
              <a:t>‹#›</a:t>
            </a:fld>
            <a:endParaRPr lang="en-US"/>
          </a:p>
        </p:txBody>
      </p:sp>
    </p:spTree>
    <p:extLst>
      <p:ext uri="{BB962C8B-B14F-4D97-AF65-F5344CB8AC3E}">
        <p14:creationId xmlns:p14="http://schemas.microsoft.com/office/powerpoint/2010/main" val="38187831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38F59-7367-2045-A3F1-ADD9AE950A4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B9B60E-674B-1A4A-A210-F68C138EC00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820F331-AE4D-CC46-9C79-A89CEE64B76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9A347A4-F58B-B144-81B3-2A71656C4C0F}"/>
              </a:ext>
            </a:extLst>
          </p:cNvPr>
          <p:cNvSpPr>
            <a:spLocks noGrp="1"/>
          </p:cNvSpPr>
          <p:nvPr>
            <p:ph type="dt" sz="half" idx="10"/>
          </p:nvPr>
        </p:nvSpPr>
        <p:spPr/>
        <p:txBody>
          <a:bodyPr/>
          <a:lstStyle/>
          <a:p>
            <a:fld id="{7CAAF3C5-CE13-204B-9C7C-701B4CE04C87}" type="datetimeFigureOut">
              <a:rPr lang="en-US" smtClean="0"/>
              <a:t>5/26/20</a:t>
            </a:fld>
            <a:endParaRPr lang="en-US"/>
          </a:p>
        </p:txBody>
      </p:sp>
      <p:sp>
        <p:nvSpPr>
          <p:cNvPr id="6" name="Footer Placeholder 5">
            <a:extLst>
              <a:ext uri="{FF2B5EF4-FFF2-40B4-BE49-F238E27FC236}">
                <a16:creationId xmlns:a16="http://schemas.microsoft.com/office/drawing/2014/main" id="{64B78808-E1CE-5042-9E49-30D539D00C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93B659-32BD-0B4D-B779-F337294BD666}"/>
              </a:ext>
            </a:extLst>
          </p:cNvPr>
          <p:cNvSpPr>
            <a:spLocks noGrp="1"/>
          </p:cNvSpPr>
          <p:nvPr>
            <p:ph type="sldNum" sz="quarter" idx="12"/>
          </p:nvPr>
        </p:nvSpPr>
        <p:spPr/>
        <p:txBody>
          <a:bodyPr/>
          <a:lstStyle/>
          <a:p>
            <a:fld id="{3FB45F7B-6F6B-7B4F-8E59-B89937E3C901}" type="slidenum">
              <a:rPr lang="en-US" smtClean="0"/>
              <a:t>‹#›</a:t>
            </a:fld>
            <a:endParaRPr lang="en-US"/>
          </a:p>
        </p:txBody>
      </p:sp>
    </p:spTree>
    <p:extLst>
      <p:ext uri="{BB962C8B-B14F-4D97-AF65-F5344CB8AC3E}">
        <p14:creationId xmlns:p14="http://schemas.microsoft.com/office/powerpoint/2010/main" val="6109385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B0194-AE8E-8B4D-85D9-172DD2D0B19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0FD50E0-20CD-0C4D-A5BD-6FE2E51F5A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BDCE8C2-9C0D-D446-9A60-BF07B3E5C9A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549C7BB-BD19-6F4D-96EE-806BF1CDDB1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5461678-56CB-9D4C-9B31-492C02B29A8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DAC4F0D-9F9A-1242-A97E-B82C9351702D}"/>
              </a:ext>
            </a:extLst>
          </p:cNvPr>
          <p:cNvSpPr>
            <a:spLocks noGrp="1"/>
          </p:cNvSpPr>
          <p:nvPr>
            <p:ph type="dt" sz="half" idx="10"/>
          </p:nvPr>
        </p:nvSpPr>
        <p:spPr/>
        <p:txBody>
          <a:bodyPr/>
          <a:lstStyle/>
          <a:p>
            <a:fld id="{7CAAF3C5-CE13-204B-9C7C-701B4CE04C87}" type="datetimeFigureOut">
              <a:rPr lang="en-US" smtClean="0"/>
              <a:t>5/26/20</a:t>
            </a:fld>
            <a:endParaRPr lang="en-US"/>
          </a:p>
        </p:txBody>
      </p:sp>
      <p:sp>
        <p:nvSpPr>
          <p:cNvPr id="8" name="Footer Placeholder 7">
            <a:extLst>
              <a:ext uri="{FF2B5EF4-FFF2-40B4-BE49-F238E27FC236}">
                <a16:creationId xmlns:a16="http://schemas.microsoft.com/office/drawing/2014/main" id="{64B360E0-143C-C948-ABB3-AA100CB97F0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CA92014-058D-9A46-9A62-586554CF63F2}"/>
              </a:ext>
            </a:extLst>
          </p:cNvPr>
          <p:cNvSpPr>
            <a:spLocks noGrp="1"/>
          </p:cNvSpPr>
          <p:nvPr>
            <p:ph type="sldNum" sz="quarter" idx="12"/>
          </p:nvPr>
        </p:nvSpPr>
        <p:spPr/>
        <p:txBody>
          <a:bodyPr/>
          <a:lstStyle/>
          <a:p>
            <a:fld id="{3FB45F7B-6F6B-7B4F-8E59-B89937E3C901}" type="slidenum">
              <a:rPr lang="en-US" smtClean="0"/>
              <a:t>‹#›</a:t>
            </a:fld>
            <a:endParaRPr lang="en-US"/>
          </a:p>
        </p:txBody>
      </p:sp>
    </p:spTree>
    <p:extLst>
      <p:ext uri="{BB962C8B-B14F-4D97-AF65-F5344CB8AC3E}">
        <p14:creationId xmlns:p14="http://schemas.microsoft.com/office/powerpoint/2010/main" val="25645280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19F54-EBE9-0D48-8892-31B082EF6A3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F684BC9-41C6-6C41-AB60-50827794AFC9}"/>
              </a:ext>
            </a:extLst>
          </p:cNvPr>
          <p:cNvSpPr>
            <a:spLocks noGrp="1"/>
          </p:cNvSpPr>
          <p:nvPr>
            <p:ph type="dt" sz="half" idx="10"/>
          </p:nvPr>
        </p:nvSpPr>
        <p:spPr/>
        <p:txBody>
          <a:bodyPr/>
          <a:lstStyle/>
          <a:p>
            <a:fld id="{7CAAF3C5-CE13-204B-9C7C-701B4CE04C87}" type="datetimeFigureOut">
              <a:rPr lang="en-US" smtClean="0"/>
              <a:t>5/26/20</a:t>
            </a:fld>
            <a:endParaRPr lang="en-US"/>
          </a:p>
        </p:txBody>
      </p:sp>
      <p:sp>
        <p:nvSpPr>
          <p:cNvPr id="4" name="Footer Placeholder 3">
            <a:extLst>
              <a:ext uri="{FF2B5EF4-FFF2-40B4-BE49-F238E27FC236}">
                <a16:creationId xmlns:a16="http://schemas.microsoft.com/office/drawing/2014/main" id="{95598267-A491-9149-9904-D1936BBBE9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9346918-2193-854E-BEA4-588B0DB6F28E}"/>
              </a:ext>
            </a:extLst>
          </p:cNvPr>
          <p:cNvSpPr>
            <a:spLocks noGrp="1"/>
          </p:cNvSpPr>
          <p:nvPr>
            <p:ph type="sldNum" sz="quarter" idx="12"/>
          </p:nvPr>
        </p:nvSpPr>
        <p:spPr/>
        <p:txBody>
          <a:bodyPr/>
          <a:lstStyle/>
          <a:p>
            <a:fld id="{3FB45F7B-6F6B-7B4F-8E59-B89937E3C901}" type="slidenum">
              <a:rPr lang="en-US" smtClean="0"/>
              <a:t>‹#›</a:t>
            </a:fld>
            <a:endParaRPr lang="en-US"/>
          </a:p>
        </p:txBody>
      </p:sp>
    </p:spTree>
    <p:extLst>
      <p:ext uri="{BB962C8B-B14F-4D97-AF65-F5344CB8AC3E}">
        <p14:creationId xmlns:p14="http://schemas.microsoft.com/office/powerpoint/2010/main" val="9505999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22F9E5D-5D24-AA46-83AD-1FA66B6E5C51}"/>
              </a:ext>
            </a:extLst>
          </p:cNvPr>
          <p:cNvSpPr>
            <a:spLocks noGrp="1"/>
          </p:cNvSpPr>
          <p:nvPr>
            <p:ph type="dt" sz="half" idx="10"/>
          </p:nvPr>
        </p:nvSpPr>
        <p:spPr/>
        <p:txBody>
          <a:bodyPr/>
          <a:lstStyle/>
          <a:p>
            <a:fld id="{7CAAF3C5-CE13-204B-9C7C-701B4CE04C87}" type="datetimeFigureOut">
              <a:rPr lang="en-US" smtClean="0"/>
              <a:t>5/26/20</a:t>
            </a:fld>
            <a:endParaRPr lang="en-US"/>
          </a:p>
        </p:txBody>
      </p:sp>
      <p:sp>
        <p:nvSpPr>
          <p:cNvPr id="3" name="Footer Placeholder 2">
            <a:extLst>
              <a:ext uri="{FF2B5EF4-FFF2-40B4-BE49-F238E27FC236}">
                <a16:creationId xmlns:a16="http://schemas.microsoft.com/office/drawing/2014/main" id="{DE624C41-E085-9249-AEA5-DB18E6B4D88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78DD64E-1B1E-8F45-A96D-D107F180237F}"/>
              </a:ext>
            </a:extLst>
          </p:cNvPr>
          <p:cNvSpPr>
            <a:spLocks noGrp="1"/>
          </p:cNvSpPr>
          <p:nvPr>
            <p:ph type="sldNum" sz="quarter" idx="12"/>
          </p:nvPr>
        </p:nvSpPr>
        <p:spPr/>
        <p:txBody>
          <a:bodyPr/>
          <a:lstStyle/>
          <a:p>
            <a:fld id="{3FB45F7B-6F6B-7B4F-8E59-B89937E3C901}" type="slidenum">
              <a:rPr lang="en-US" smtClean="0"/>
              <a:t>‹#›</a:t>
            </a:fld>
            <a:endParaRPr lang="en-US"/>
          </a:p>
        </p:txBody>
      </p:sp>
    </p:spTree>
    <p:extLst>
      <p:ext uri="{BB962C8B-B14F-4D97-AF65-F5344CB8AC3E}">
        <p14:creationId xmlns:p14="http://schemas.microsoft.com/office/powerpoint/2010/main" val="30699875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206D1-FC88-2945-980E-499A51A877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ADC0BDB-4E0F-814D-B112-6A99F94BFFB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A47F90B-72AD-3845-BB2A-BD3892CC06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36071F-21B8-7541-8E7D-2E66CD41DA4F}"/>
              </a:ext>
            </a:extLst>
          </p:cNvPr>
          <p:cNvSpPr>
            <a:spLocks noGrp="1"/>
          </p:cNvSpPr>
          <p:nvPr>
            <p:ph type="dt" sz="half" idx="10"/>
          </p:nvPr>
        </p:nvSpPr>
        <p:spPr/>
        <p:txBody>
          <a:bodyPr/>
          <a:lstStyle/>
          <a:p>
            <a:fld id="{7CAAF3C5-CE13-204B-9C7C-701B4CE04C87}" type="datetimeFigureOut">
              <a:rPr lang="en-US" smtClean="0"/>
              <a:t>5/26/20</a:t>
            </a:fld>
            <a:endParaRPr lang="en-US"/>
          </a:p>
        </p:txBody>
      </p:sp>
      <p:sp>
        <p:nvSpPr>
          <p:cNvPr id="6" name="Footer Placeholder 5">
            <a:extLst>
              <a:ext uri="{FF2B5EF4-FFF2-40B4-BE49-F238E27FC236}">
                <a16:creationId xmlns:a16="http://schemas.microsoft.com/office/drawing/2014/main" id="{6D6A3DF8-DB1E-A940-A6C0-21C242243D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A3C34E-0920-994A-8731-EB587C9F976C}"/>
              </a:ext>
            </a:extLst>
          </p:cNvPr>
          <p:cNvSpPr>
            <a:spLocks noGrp="1"/>
          </p:cNvSpPr>
          <p:nvPr>
            <p:ph type="sldNum" sz="quarter" idx="12"/>
          </p:nvPr>
        </p:nvSpPr>
        <p:spPr/>
        <p:txBody>
          <a:bodyPr/>
          <a:lstStyle/>
          <a:p>
            <a:fld id="{3FB45F7B-6F6B-7B4F-8E59-B89937E3C901}" type="slidenum">
              <a:rPr lang="en-US" smtClean="0"/>
              <a:t>‹#›</a:t>
            </a:fld>
            <a:endParaRPr lang="en-US"/>
          </a:p>
        </p:txBody>
      </p:sp>
    </p:spTree>
    <p:extLst>
      <p:ext uri="{BB962C8B-B14F-4D97-AF65-F5344CB8AC3E}">
        <p14:creationId xmlns:p14="http://schemas.microsoft.com/office/powerpoint/2010/main" val="42281014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DA557-53E6-5E47-98C6-0984C49E536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A184344-FB4A-7C4A-8314-FF6B6A5AABA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C7007AA-9B26-7349-A2AB-2DA5B464E4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91EAE2-10DC-0C45-9116-59E250C2F5A4}"/>
              </a:ext>
            </a:extLst>
          </p:cNvPr>
          <p:cNvSpPr>
            <a:spLocks noGrp="1"/>
          </p:cNvSpPr>
          <p:nvPr>
            <p:ph type="dt" sz="half" idx="10"/>
          </p:nvPr>
        </p:nvSpPr>
        <p:spPr/>
        <p:txBody>
          <a:bodyPr/>
          <a:lstStyle/>
          <a:p>
            <a:fld id="{7CAAF3C5-CE13-204B-9C7C-701B4CE04C87}" type="datetimeFigureOut">
              <a:rPr lang="en-US" smtClean="0"/>
              <a:t>5/26/20</a:t>
            </a:fld>
            <a:endParaRPr lang="en-US"/>
          </a:p>
        </p:txBody>
      </p:sp>
      <p:sp>
        <p:nvSpPr>
          <p:cNvPr id="6" name="Footer Placeholder 5">
            <a:extLst>
              <a:ext uri="{FF2B5EF4-FFF2-40B4-BE49-F238E27FC236}">
                <a16:creationId xmlns:a16="http://schemas.microsoft.com/office/drawing/2014/main" id="{832AA493-9A8E-414D-8BD5-4918EB22CD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F9F6D2-8766-0249-B088-60BC3430F1B4}"/>
              </a:ext>
            </a:extLst>
          </p:cNvPr>
          <p:cNvSpPr>
            <a:spLocks noGrp="1"/>
          </p:cNvSpPr>
          <p:nvPr>
            <p:ph type="sldNum" sz="quarter" idx="12"/>
          </p:nvPr>
        </p:nvSpPr>
        <p:spPr/>
        <p:txBody>
          <a:bodyPr/>
          <a:lstStyle/>
          <a:p>
            <a:fld id="{3FB45F7B-6F6B-7B4F-8E59-B89937E3C901}" type="slidenum">
              <a:rPr lang="en-US" smtClean="0"/>
              <a:t>‹#›</a:t>
            </a:fld>
            <a:endParaRPr lang="en-US"/>
          </a:p>
        </p:txBody>
      </p:sp>
    </p:spTree>
    <p:extLst>
      <p:ext uri="{BB962C8B-B14F-4D97-AF65-F5344CB8AC3E}">
        <p14:creationId xmlns:p14="http://schemas.microsoft.com/office/powerpoint/2010/main" val="30804595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43EC99A-BCC0-4F46-ADBD-64173A020E2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5235324-6CAB-2045-A4C8-D6AC78B01E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937DA9-9D00-DA41-9949-264372B163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CAAF3C5-CE13-204B-9C7C-701B4CE04C87}" type="datetimeFigureOut">
              <a:rPr lang="en-US" smtClean="0"/>
              <a:t>5/26/20</a:t>
            </a:fld>
            <a:endParaRPr lang="en-US"/>
          </a:p>
        </p:txBody>
      </p:sp>
      <p:sp>
        <p:nvSpPr>
          <p:cNvPr id="5" name="Footer Placeholder 4">
            <a:extLst>
              <a:ext uri="{FF2B5EF4-FFF2-40B4-BE49-F238E27FC236}">
                <a16:creationId xmlns:a16="http://schemas.microsoft.com/office/drawing/2014/main" id="{E429C591-88DC-1746-AF93-67546B791C8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6AFA810-5EC0-DD48-B21F-3722649208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B45F7B-6F6B-7B4F-8E59-B89937E3C901}" type="slidenum">
              <a:rPr lang="en-US" smtClean="0"/>
              <a:t>‹#›</a:t>
            </a:fld>
            <a:endParaRPr lang="en-US"/>
          </a:p>
        </p:txBody>
      </p:sp>
    </p:spTree>
    <p:extLst>
      <p:ext uri="{BB962C8B-B14F-4D97-AF65-F5344CB8AC3E}">
        <p14:creationId xmlns:p14="http://schemas.microsoft.com/office/powerpoint/2010/main" val="17498879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 Id="rId9"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5.png"/><Relationship Id="rId2" Type="http://schemas.openxmlformats.org/officeDocument/2006/relationships/image" Target="../media/image11.png"/><Relationship Id="rId1" Type="http://schemas.openxmlformats.org/officeDocument/2006/relationships/slideLayout" Target="../slideLayouts/slideLayout4.xml"/><Relationship Id="rId6" Type="http://schemas.openxmlformats.org/officeDocument/2006/relationships/image" Target="../media/image14.png"/><Relationship Id="rId5" Type="http://schemas.openxmlformats.org/officeDocument/2006/relationships/hyperlink" Target="https://coronavirus.1point3acres.com/en" TargetMode="Externa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1984455" y="4371708"/>
            <a:ext cx="8229052" cy="840421"/>
          </a:xfrm>
        </p:spPr>
        <p:txBody>
          <a:bodyPr>
            <a:noAutofit/>
          </a:bodyPr>
          <a:lstStyle/>
          <a:p>
            <a:pPr algn="ctr"/>
            <a:r>
              <a:rPr lang="en-US" sz="2400" dirty="0"/>
              <a:t>Eric Davis</a:t>
            </a:r>
            <a:endParaRPr lang="en-US" sz="2000" dirty="0"/>
          </a:p>
        </p:txBody>
      </p:sp>
      <p:sp>
        <p:nvSpPr>
          <p:cNvPr id="3" name="Title 2"/>
          <p:cNvSpPr>
            <a:spLocks noGrp="1"/>
          </p:cNvSpPr>
          <p:nvPr>
            <p:ph type="title"/>
          </p:nvPr>
        </p:nvSpPr>
        <p:spPr>
          <a:xfrm>
            <a:off x="1990417" y="1562317"/>
            <a:ext cx="8223090" cy="2691595"/>
          </a:xfrm>
        </p:spPr>
        <p:txBody>
          <a:bodyPr anchor="ctr" anchorCtr="0"/>
          <a:lstStyle/>
          <a:p>
            <a:r>
              <a:rPr lang="en-US" sz="4000" b="1" dirty="0"/>
              <a:t>IMAG Credible </a:t>
            </a:r>
            <a:r>
              <a:rPr lang="en-US" sz="4000" b="1"/>
              <a:t>Practices Analysis for COVID-19 Models</a:t>
            </a:r>
            <a:endParaRPr lang="en-US" sz="4000" b="1" i="1" dirty="0"/>
          </a:p>
        </p:txBody>
      </p:sp>
      <p:sp>
        <p:nvSpPr>
          <p:cNvPr id="4" name="Text Placeholder 1">
            <a:extLst>
              <a:ext uri="{FF2B5EF4-FFF2-40B4-BE49-F238E27FC236}">
                <a16:creationId xmlns:a16="http://schemas.microsoft.com/office/drawing/2014/main" id="{3D115C0B-F45B-6F4B-96F6-13C5D89DF605}"/>
              </a:ext>
            </a:extLst>
          </p:cNvPr>
          <p:cNvSpPr txBox="1">
            <a:spLocks/>
          </p:cNvSpPr>
          <p:nvPr/>
        </p:nvSpPr>
        <p:spPr>
          <a:xfrm>
            <a:off x="1984455" y="6170346"/>
            <a:ext cx="8229052" cy="609816"/>
          </a:xfrm>
          <a:prstGeom prst="rect">
            <a:avLst/>
          </a:prstGeom>
        </p:spPr>
        <p:txBody>
          <a:bodyPr vert="horz" lIns="91440" tIns="45720" rIns="91440" bIns="45720" rtlCol="0">
            <a:noAutofit/>
          </a:bodyPr>
          <a:lstStyle>
            <a:lvl1pPr marL="0" indent="0" algn="l" defTabSz="457200" rtl="0" eaLnBrk="1" latinLnBrk="0" hangingPunct="1">
              <a:spcBef>
                <a:spcPct val="20000"/>
              </a:spcBef>
              <a:spcAft>
                <a:spcPts val="0"/>
              </a:spcAft>
              <a:buFont typeface="Arial"/>
              <a:buNone/>
              <a:defRPr sz="1400" b="1" i="0" kern="1200" cap="none">
                <a:solidFill>
                  <a:schemeClr val="bg1"/>
                </a:solidFill>
                <a:latin typeface="Helvetica"/>
                <a:ea typeface="+mn-ea"/>
                <a:cs typeface="Helvetica"/>
              </a:defRPr>
            </a:lvl1pPr>
            <a:lvl2pPr marL="630238" indent="-173038" algn="l" defTabSz="457200" rtl="0" eaLnBrk="1" latinLnBrk="0" hangingPunct="1">
              <a:spcBef>
                <a:spcPct val="20000"/>
              </a:spcBef>
              <a:buFont typeface="Wingdings" panose="05000000000000000000" pitchFamily="2" charset="2"/>
              <a:buChar char="§"/>
              <a:defRPr sz="2400" b="0" i="0" kern="1200">
                <a:solidFill>
                  <a:schemeClr val="tx1"/>
                </a:solidFill>
                <a:latin typeface="Helvetica Light"/>
                <a:ea typeface="+mn-ea"/>
                <a:cs typeface="Helvetica Light"/>
              </a:defRPr>
            </a:lvl2pPr>
            <a:lvl3pPr marL="1084263" indent="-169863" algn="l" defTabSz="457200" rtl="0" eaLnBrk="1" latinLnBrk="0" hangingPunct="1">
              <a:spcBef>
                <a:spcPct val="20000"/>
              </a:spcBef>
              <a:buFont typeface="Arial"/>
              <a:buChar char="•"/>
              <a:defRPr sz="2400" b="0" i="0" kern="1200">
                <a:solidFill>
                  <a:schemeClr val="tx1"/>
                </a:solidFill>
                <a:latin typeface="Helvetica Light"/>
                <a:ea typeface="+mn-ea"/>
                <a:cs typeface="Helvetica Light"/>
              </a:defRPr>
            </a:lvl3pPr>
            <a:lvl4pPr marL="1489075" indent="-179388" algn="l" defTabSz="457200" rtl="0" eaLnBrk="1" latinLnBrk="0" hangingPunct="1">
              <a:spcBef>
                <a:spcPct val="20000"/>
              </a:spcBef>
              <a:buFontTx/>
              <a:buChar char="-"/>
              <a:defRPr sz="2400" b="0" i="0" kern="1200">
                <a:solidFill>
                  <a:schemeClr val="tx1"/>
                </a:solidFill>
                <a:latin typeface="Helvetica Light"/>
                <a:ea typeface="+mn-ea"/>
                <a:cs typeface="Helvetica Light"/>
              </a:defRPr>
            </a:lvl4pPr>
            <a:lvl5pPr marL="1884363" indent="-169863" algn="l" defTabSz="457200" rtl="0" eaLnBrk="1" latinLnBrk="0" hangingPunct="1">
              <a:spcBef>
                <a:spcPct val="20000"/>
              </a:spcBef>
              <a:buFont typeface="Arial"/>
              <a:buChar char="•"/>
              <a:defRPr sz="1400" b="0" i="0" kern="1200">
                <a:solidFill>
                  <a:schemeClr val="tx1"/>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dirty="0"/>
              <a:t>This research was supported by the ASKE program under </a:t>
            </a:r>
          </a:p>
          <a:p>
            <a:pPr algn="ctr"/>
            <a:r>
              <a:rPr lang="en-US" dirty="0"/>
              <a:t>DARPA-PA-18-02-AIE-FP-039</a:t>
            </a:r>
          </a:p>
        </p:txBody>
      </p:sp>
    </p:spTree>
    <p:extLst>
      <p:ext uri="{BB962C8B-B14F-4D97-AF65-F5344CB8AC3E}">
        <p14:creationId xmlns:p14="http://schemas.microsoft.com/office/powerpoint/2010/main" val="30439805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14" name="Google Shape;114;p14"/>
          <p:cNvSpPr txBox="1">
            <a:spLocks noGrp="1"/>
          </p:cNvSpPr>
          <p:nvPr>
            <p:ph type="title"/>
          </p:nvPr>
        </p:nvSpPr>
        <p:spPr>
          <a:prstGeom prst="rect">
            <a:avLst/>
          </a:prstGeom>
        </p:spPr>
        <p:txBody>
          <a:bodyPr spcFirstLastPara="1" vert="horz" wrap="square" lIns="121900" tIns="121900" rIns="121900" bIns="121900" numCol="1" anchor="t" anchorCtr="0" compatLnSpc="1">
            <a:prstTxWarp prst="textNoShape">
              <a:avLst/>
            </a:prstTxWarp>
            <a:noAutofit/>
          </a:bodyPr>
          <a:lstStyle/>
          <a:p>
            <a:r>
              <a:rPr lang="en-US" sz="1800" b="1" dirty="0"/>
              <a:t>Extracting/exposing/</a:t>
            </a:r>
            <a:r>
              <a:rPr lang="en-US" sz="1800" b="1" dirty="0" err="1"/>
              <a:t>verifing</a:t>
            </a:r>
            <a:r>
              <a:rPr lang="en-US" sz="1800" b="1" dirty="0"/>
              <a:t>/comparing the structure and assumptions of models?</a:t>
            </a:r>
            <a:endParaRPr sz="1800" b="1" dirty="0"/>
          </a:p>
        </p:txBody>
      </p:sp>
      <p:sp>
        <p:nvSpPr>
          <p:cNvPr id="141" name="Google Shape;141;p14"/>
          <p:cNvSpPr txBox="1"/>
          <p:nvPr/>
        </p:nvSpPr>
        <p:spPr>
          <a:xfrm>
            <a:off x="6514712" y="801514"/>
            <a:ext cx="5465720" cy="1366504"/>
          </a:xfrm>
          <a:prstGeom prst="rect">
            <a:avLst/>
          </a:prstGeom>
          <a:noFill/>
          <a:ln>
            <a:noFill/>
          </a:ln>
        </p:spPr>
        <p:txBody>
          <a:bodyPr spcFirstLastPara="1" wrap="square" lIns="121900" tIns="121900" rIns="121900" bIns="121900" anchor="t" anchorCtr="0">
            <a:noAutofit/>
          </a:bodyPr>
          <a:lstStyle/>
          <a:p>
            <a:r>
              <a:rPr lang="en" sz="1600" b="1" dirty="0"/>
              <a:t>Answer</a:t>
            </a:r>
            <a:r>
              <a:rPr lang="en" sz="1600" dirty="0"/>
              <a:t>: AMIDOL can synthesize models from code, equations, and diagrams, translating artifacts into universal representations, and testing assumptions.</a:t>
            </a:r>
            <a:br>
              <a:rPr lang="en" sz="1600" dirty="0"/>
            </a:br>
            <a:br>
              <a:rPr lang="en" sz="1600" dirty="0"/>
            </a:br>
            <a:r>
              <a:rPr lang="en" sz="1600" dirty="0"/>
              <a:t>Model assumptions can be checked, and models can be </a:t>
            </a:r>
          </a:p>
          <a:p>
            <a:r>
              <a:rPr lang="en" sz="1600" dirty="0"/>
              <a:t>			compared on the basis of 			measure similarity, 				structure, predictive power,</a:t>
            </a:r>
          </a:p>
          <a:p>
            <a:r>
              <a:rPr lang="en" sz="1600" dirty="0"/>
              <a:t>			etc.</a:t>
            </a:r>
            <a:br>
              <a:rPr lang="en" sz="1600" dirty="0"/>
            </a:br>
            <a:endParaRPr lang="en" sz="1600" dirty="0"/>
          </a:p>
          <a:p>
            <a:pPr lvl="1"/>
            <a:r>
              <a:rPr lang="en" sz="1600" dirty="0"/>
              <a:t>			</a:t>
            </a:r>
            <a:r>
              <a:rPr lang="en" sz="1200" b="1" dirty="0"/>
              <a:t>-</a:t>
            </a:r>
            <a:r>
              <a:rPr lang="en" sz="1600" b="1" dirty="0"/>
              <a:t> </a:t>
            </a:r>
            <a:r>
              <a:rPr lang="en-US" sz="1200" b="1" dirty="0"/>
              <a:t>High confidence models.</a:t>
            </a:r>
          </a:p>
          <a:p>
            <a:pPr lvl="1"/>
            <a:r>
              <a:rPr lang="en-US" sz="1200" b="1" dirty="0"/>
              <a:t>			- Adapted for local concerns.</a:t>
            </a:r>
          </a:p>
          <a:p>
            <a:pPr lvl="1"/>
            <a:r>
              <a:rPr lang="en-US" sz="1200" b="1" dirty="0"/>
              <a:t>			- Low effort model 				development, validation, and 			code synthesis.</a:t>
            </a:r>
          </a:p>
          <a:p>
            <a:endParaRPr sz="1200" dirty="0"/>
          </a:p>
        </p:txBody>
      </p:sp>
      <p:pic>
        <p:nvPicPr>
          <p:cNvPr id="56" name="Picture 55">
            <a:extLst>
              <a:ext uri="{FF2B5EF4-FFF2-40B4-BE49-F238E27FC236}">
                <a16:creationId xmlns:a16="http://schemas.microsoft.com/office/drawing/2014/main" id="{EE6D31EE-AE4C-B740-88A7-E084147B9C0A}"/>
              </a:ext>
            </a:extLst>
          </p:cNvPr>
          <p:cNvPicPr>
            <a:picLocks noChangeAspect="1"/>
          </p:cNvPicPr>
          <p:nvPr/>
        </p:nvPicPr>
        <p:blipFill>
          <a:blip r:embed="rId3"/>
          <a:stretch>
            <a:fillRect/>
          </a:stretch>
        </p:blipFill>
        <p:spPr>
          <a:xfrm>
            <a:off x="-201575" y="3429000"/>
            <a:ext cx="4996599" cy="396136"/>
          </a:xfrm>
          <a:prstGeom prst="rect">
            <a:avLst/>
          </a:prstGeom>
        </p:spPr>
      </p:pic>
      <p:pic>
        <p:nvPicPr>
          <p:cNvPr id="57" name="Picture 56">
            <a:extLst>
              <a:ext uri="{FF2B5EF4-FFF2-40B4-BE49-F238E27FC236}">
                <a16:creationId xmlns:a16="http://schemas.microsoft.com/office/drawing/2014/main" id="{7B083319-7A61-BC49-B262-1ECADF2EB436}"/>
              </a:ext>
            </a:extLst>
          </p:cNvPr>
          <p:cNvPicPr>
            <a:picLocks noChangeAspect="1"/>
          </p:cNvPicPr>
          <p:nvPr/>
        </p:nvPicPr>
        <p:blipFill>
          <a:blip r:embed="rId4"/>
          <a:stretch>
            <a:fillRect/>
          </a:stretch>
        </p:blipFill>
        <p:spPr>
          <a:xfrm>
            <a:off x="407341" y="1091822"/>
            <a:ext cx="4174958" cy="2152392"/>
          </a:xfrm>
          <a:prstGeom prst="rect">
            <a:avLst/>
          </a:prstGeom>
        </p:spPr>
      </p:pic>
      <p:sp>
        <p:nvSpPr>
          <p:cNvPr id="3" name="TextBox 2">
            <a:extLst>
              <a:ext uri="{FF2B5EF4-FFF2-40B4-BE49-F238E27FC236}">
                <a16:creationId xmlns:a16="http://schemas.microsoft.com/office/drawing/2014/main" id="{7DCE4813-3CD1-CF40-9BCA-EBE71908B7EF}"/>
              </a:ext>
            </a:extLst>
          </p:cNvPr>
          <p:cNvSpPr txBox="1"/>
          <p:nvPr/>
        </p:nvSpPr>
        <p:spPr>
          <a:xfrm>
            <a:off x="1119204" y="3831770"/>
            <a:ext cx="2190471" cy="307777"/>
          </a:xfrm>
          <a:prstGeom prst="rect">
            <a:avLst/>
          </a:prstGeom>
          <a:noFill/>
        </p:spPr>
        <p:txBody>
          <a:bodyPr wrap="none" rtlCol="0">
            <a:spAutoFit/>
          </a:bodyPr>
          <a:lstStyle/>
          <a:p>
            <a:r>
              <a:rPr lang="en-US" sz="1400" dirty="0"/>
              <a:t>Gabriel Goh’s SEIR Model</a:t>
            </a:r>
          </a:p>
        </p:txBody>
      </p:sp>
      <p:pic>
        <p:nvPicPr>
          <p:cNvPr id="5" name="Picture 4">
            <a:extLst>
              <a:ext uri="{FF2B5EF4-FFF2-40B4-BE49-F238E27FC236}">
                <a16:creationId xmlns:a16="http://schemas.microsoft.com/office/drawing/2014/main" id="{8359975A-98C5-CD45-B28A-1350B082588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77247" y="4503466"/>
            <a:ext cx="3008897" cy="1685319"/>
          </a:xfrm>
          <a:prstGeom prst="rect">
            <a:avLst/>
          </a:prstGeom>
        </p:spPr>
      </p:pic>
      <p:pic>
        <p:nvPicPr>
          <p:cNvPr id="9" name="Picture 8">
            <a:extLst>
              <a:ext uri="{FF2B5EF4-FFF2-40B4-BE49-F238E27FC236}">
                <a16:creationId xmlns:a16="http://schemas.microsoft.com/office/drawing/2014/main" id="{7FF43387-DE09-464A-B2B0-664D0D5BC72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9651" y="4176481"/>
            <a:ext cx="2043305" cy="1989534"/>
          </a:xfrm>
          <a:prstGeom prst="rect">
            <a:avLst/>
          </a:prstGeom>
        </p:spPr>
      </p:pic>
      <p:sp>
        <p:nvSpPr>
          <p:cNvPr id="59" name="Right Arrow 58">
            <a:extLst>
              <a:ext uri="{FF2B5EF4-FFF2-40B4-BE49-F238E27FC236}">
                <a16:creationId xmlns:a16="http://schemas.microsoft.com/office/drawing/2014/main" id="{4A94B979-A1D2-F94E-8A04-741EA367BFB7}"/>
              </a:ext>
            </a:extLst>
          </p:cNvPr>
          <p:cNvSpPr/>
          <p:nvPr/>
        </p:nvSpPr>
        <p:spPr>
          <a:xfrm rot="5400000">
            <a:off x="1996446" y="4147685"/>
            <a:ext cx="435989" cy="381573"/>
          </a:xfrm>
          <a:prstGeom prst="rightArrow">
            <a:avLst>
              <a:gd name="adj1" fmla="val 50000"/>
              <a:gd name="adj2" fmla="val 75190"/>
            </a:avLst>
          </a:prstGeom>
          <a:solidFill>
            <a:srgbClr val="FFFACD"/>
          </a:solidFill>
          <a:ln>
            <a:solidFill>
              <a:srgbClr val="7F7F7F"/>
            </a:solidFill>
          </a:ln>
          <a:effectLst>
            <a:outerShdw blurRad="50800" dist="254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4" name="TextBox 63">
            <a:extLst>
              <a:ext uri="{FF2B5EF4-FFF2-40B4-BE49-F238E27FC236}">
                <a16:creationId xmlns:a16="http://schemas.microsoft.com/office/drawing/2014/main" id="{29C72949-2C22-D44B-9C68-3C1C93ABDE12}"/>
              </a:ext>
            </a:extLst>
          </p:cNvPr>
          <p:cNvSpPr txBox="1"/>
          <p:nvPr/>
        </p:nvSpPr>
        <p:spPr>
          <a:xfrm>
            <a:off x="318681" y="6398818"/>
            <a:ext cx="5192512" cy="307777"/>
          </a:xfrm>
          <a:prstGeom prst="rect">
            <a:avLst/>
          </a:prstGeom>
          <a:noFill/>
        </p:spPr>
        <p:txBody>
          <a:bodyPr wrap="none" rtlCol="0">
            <a:spAutoFit/>
          </a:bodyPr>
          <a:lstStyle/>
          <a:p>
            <a:r>
              <a:rPr lang="en-US" sz="1400" dirty="0"/>
              <a:t>AMIDOL Synthesized Model doesn’t match the reported results.</a:t>
            </a:r>
          </a:p>
        </p:txBody>
      </p:sp>
      <p:sp>
        <p:nvSpPr>
          <p:cNvPr id="65" name="Right Arrow 64">
            <a:extLst>
              <a:ext uri="{FF2B5EF4-FFF2-40B4-BE49-F238E27FC236}">
                <a16:creationId xmlns:a16="http://schemas.microsoft.com/office/drawing/2014/main" id="{E8604289-8996-B345-9133-6F95BBDA7A35}"/>
              </a:ext>
            </a:extLst>
          </p:cNvPr>
          <p:cNvSpPr/>
          <p:nvPr/>
        </p:nvSpPr>
        <p:spPr>
          <a:xfrm>
            <a:off x="6000864" y="5155340"/>
            <a:ext cx="435989" cy="381573"/>
          </a:xfrm>
          <a:prstGeom prst="rightArrow">
            <a:avLst>
              <a:gd name="adj1" fmla="val 50000"/>
              <a:gd name="adj2" fmla="val 75190"/>
            </a:avLst>
          </a:prstGeom>
          <a:solidFill>
            <a:srgbClr val="FFFACD"/>
          </a:solidFill>
          <a:ln>
            <a:solidFill>
              <a:srgbClr val="7F7F7F"/>
            </a:solidFill>
          </a:ln>
          <a:effectLst>
            <a:outerShdw blurRad="50800" dist="254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2" name="Picture 11">
            <a:extLst>
              <a:ext uri="{FF2B5EF4-FFF2-40B4-BE49-F238E27FC236}">
                <a16:creationId xmlns:a16="http://schemas.microsoft.com/office/drawing/2014/main" id="{D81FBE8B-12E4-0642-A023-3117C22171C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126636" y="4503466"/>
            <a:ext cx="3008897" cy="1682607"/>
          </a:xfrm>
          <a:prstGeom prst="rect">
            <a:avLst/>
          </a:prstGeom>
        </p:spPr>
      </p:pic>
      <p:pic>
        <p:nvPicPr>
          <p:cNvPr id="14" name="Picture 13">
            <a:extLst>
              <a:ext uri="{FF2B5EF4-FFF2-40B4-BE49-F238E27FC236}">
                <a16:creationId xmlns:a16="http://schemas.microsoft.com/office/drawing/2014/main" id="{919400F5-BC90-254D-BB55-D7E434A525B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05858" y="4190877"/>
            <a:ext cx="2103677" cy="2207941"/>
          </a:xfrm>
          <a:prstGeom prst="rect">
            <a:avLst/>
          </a:prstGeom>
        </p:spPr>
      </p:pic>
      <p:sp>
        <p:nvSpPr>
          <p:cNvPr id="70" name="TextBox 69">
            <a:extLst>
              <a:ext uri="{FF2B5EF4-FFF2-40B4-BE49-F238E27FC236}">
                <a16:creationId xmlns:a16="http://schemas.microsoft.com/office/drawing/2014/main" id="{9CF1DD07-8D52-1C4D-8773-CC77B5A58FD6}"/>
              </a:ext>
            </a:extLst>
          </p:cNvPr>
          <p:cNvSpPr txBox="1"/>
          <p:nvPr/>
        </p:nvSpPr>
        <p:spPr>
          <a:xfrm>
            <a:off x="6584275" y="6291096"/>
            <a:ext cx="5396157" cy="523220"/>
          </a:xfrm>
          <a:prstGeom prst="rect">
            <a:avLst/>
          </a:prstGeom>
          <a:noFill/>
        </p:spPr>
        <p:txBody>
          <a:bodyPr wrap="none" rtlCol="0">
            <a:spAutoFit/>
          </a:bodyPr>
          <a:lstStyle/>
          <a:p>
            <a:r>
              <a:rPr lang="en-US" sz="1400" dirty="0"/>
              <a:t>AMIDOL identifies missing term, synthesizes correct model which </a:t>
            </a:r>
            <a:br>
              <a:rPr lang="en-US" sz="1400" dirty="0"/>
            </a:br>
            <a:r>
              <a:rPr lang="en-US" sz="1400" dirty="0"/>
              <a:t>matches reported results.</a:t>
            </a:r>
          </a:p>
        </p:txBody>
      </p:sp>
      <p:pic>
        <p:nvPicPr>
          <p:cNvPr id="71" name="Content Placeholder 5">
            <a:extLst>
              <a:ext uri="{FF2B5EF4-FFF2-40B4-BE49-F238E27FC236}">
                <a16:creationId xmlns:a16="http://schemas.microsoft.com/office/drawing/2014/main" id="{E405723A-873E-D544-90F2-082DA6C88830}"/>
              </a:ext>
            </a:extLst>
          </p:cNvPr>
          <p:cNvPicPr>
            <a:picLocks noChangeAspect="1"/>
          </p:cNvPicPr>
          <p:nvPr/>
        </p:nvPicPr>
        <p:blipFill>
          <a:blip r:embed="rId9"/>
          <a:stretch>
            <a:fillRect/>
          </a:stretch>
        </p:blipFill>
        <p:spPr>
          <a:xfrm>
            <a:off x="4809429" y="2292118"/>
            <a:ext cx="2800274" cy="1774659"/>
          </a:xfrm>
          <a:prstGeom prst="rect">
            <a:avLst/>
          </a:prstGeom>
        </p:spPr>
      </p:pic>
      <p:sp>
        <p:nvSpPr>
          <p:cNvPr id="72" name="TextBox 71">
            <a:extLst>
              <a:ext uri="{FF2B5EF4-FFF2-40B4-BE49-F238E27FC236}">
                <a16:creationId xmlns:a16="http://schemas.microsoft.com/office/drawing/2014/main" id="{6656E129-2B70-824F-B5B7-5A064AE92310}"/>
              </a:ext>
            </a:extLst>
          </p:cNvPr>
          <p:cNvSpPr txBox="1"/>
          <p:nvPr/>
        </p:nvSpPr>
        <p:spPr>
          <a:xfrm>
            <a:off x="7609703" y="2306060"/>
            <a:ext cx="1297942" cy="1754326"/>
          </a:xfrm>
          <a:prstGeom prst="rect">
            <a:avLst/>
          </a:prstGeom>
          <a:noFill/>
        </p:spPr>
        <p:txBody>
          <a:bodyPr wrap="square" rtlCol="0">
            <a:spAutoFit/>
          </a:bodyPr>
          <a:lstStyle/>
          <a:p>
            <a:r>
              <a:rPr lang="en-US" sz="1200" dirty="0"/>
              <a:t>APIs are exposed to allow AMIDOL to be used as a service, and to integrate deeply with existing tools and ecosystems.</a:t>
            </a:r>
          </a:p>
        </p:txBody>
      </p:sp>
    </p:spTree>
    <p:extLst>
      <p:ext uri="{BB962C8B-B14F-4D97-AF65-F5344CB8AC3E}">
        <p14:creationId xmlns:p14="http://schemas.microsoft.com/office/powerpoint/2010/main" val="6522719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FFE02-8123-544B-8A66-C5CDC05D079B}"/>
              </a:ext>
            </a:extLst>
          </p:cNvPr>
          <p:cNvSpPr>
            <a:spLocks noGrp="1"/>
          </p:cNvSpPr>
          <p:nvPr>
            <p:ph type="title"/>
          </p:nvPr>
        </p:nvSpPr>
        <p:spPr/>
        <p:txBody>
          <a:bodyPr>
            <a:normAutofit/>
          </a:bodyPr>
          <a:lstStyle/>
          <a:p>
            <a:r>
              <a:rPr lang="en-US" sz="1800" b="1" dirty="0"/>
              <a:t>Model Credibility Analysis</a:t>
            </a:r>
          </a:p>
        </p:txBody>
      </p:sp>
      <p:sp>
        <p:nvSpPr>
          <p:cNvPr id="3" name="Content Placeholder 2">
            <a:extLst>
              <a:ext uri="{FF2B5EF4-FFF2-40B4-BE49-F238E27FC236}">
                <a16:creationId xmlns:a16="http://schemas.microsoft.com/office/drawing/2014/main" id="{29AD0100-5847-D54D-85F8-AFDC59B44984}"/>
              </a:ext>
            </a:extLst>
          </p:cNvPr>
          <p:cNvSpPr>
            <a:spLocks noGrp="1"/>
          </p:cNvSpPr>
          <p:nvPr>
            <p:ph idx="1"/>
          </p:nvPr>
        </p:nvSpPr>
        <p:spPr/>
        <p:txBody>
          <a:bodyPr>
            <a:normAutofit lnSpcReduction="10000"/>
          </a:bodyPr>
          <a:lstStyle/>
          <a:p>
            <a:r>
              <a:rPr lang="en-US" dirty="0"/>
              <a:t>Augmenting IMAG/CPMS Rules</a:t>
            </a:r>
          </a:p>
          <a:p>
            <a:pPr lvl="1"/>
            <a:r>
              <a:rPr lang="en-US" dirty="0"/>
              <a:t>Define context clearly</a:t>
            </a:r>
          </a:p>
          <a:p>
            <a:pPr lvl="1"/>
            <a:r>
              <a:rPr lang="en-US" b="1" dirty="0"/>
              <a:t>Use appropriate data</a:t>
            </a:r>
          </a:p>
          <a:p>
            <a:pPr lvl="1"/>
            <a:r>
              <a:rPr lang="en-US" b="1" dirty="0"/>
              <a:t>Evaluate within context</a:t>
            </a:r>
          </a:p>
          <a:p>
            <a:pPr lvl="1"/>
            <a:r>
              <a:rPr lang="en-US" b="1" dirty="0"/>
              <a:t>List limitations explicitly</a:t>
            </a:r>
          </a:p>
          <a:p>
            <a:pPr lvl="1"/>
            <a:r>
              <a:rPr lang="en-US" dirty="0"/>
              <a:t>Use version control</a:t>
            </a:r>
          </a:p>
          <a:p>
            <a:pPr lvl="1"/>
            <a:r>
              <a:rPr lang="en-US" dirty="0"/>
              <a:t>Document adequately</a:t>
            </a:r>
          </a:p>
          <a:p>
            <a:pPr lvl="1"/>
            <a:r>
              <a:rPr lang="en-US" b="1" dirty="0"/>
              <a:t>Disseminate broadly</a:t>
            </a:r>
          </a:p>
          <a:p>
            <a:pPr lvl="1"/>
            <a:r>
              <a:rPr lang="en-US" b="1" dirty="0"/>
              <a:t>Get independent reviews</a:t>
            </a:r>
          </a:p>
          <a:p>
            <a:pPr lvl="1"/>
            <a:r>
              <a:rPr lang="en-US" b="1" dirty="0"/>
              <a:t>Test competing implementations</a:t>
            </a:r>
          </a:p>
          <a:p>
            <a:pPr lvl="1"/>
            <a:r>
              <a:rPr lang="en-US" dirty="0"/>
              <a:t>Conform to standards</a:t>
            </a:r>
          </a:p>
        </p:txBody>
      </p:sp>
      <p:pic>
        <p:nvPicPr>
          <p:cNvPr id="5" name="Content Placeholder 8">
            <a:extLst>
              <a:ext uri="{FF2B5EF4-FFF2-40B4-BE49-F238E27FC236}">
                <a16:creationId xmlns:a16="http://schemas.microsoft.com/office/drawing/2014/main" id="{8AFC1E8F-ABA4-A345-8F5D-36D6C8D39879}"/>
              </a:ext>
            </a:extLst>
          </p:cNvPr>
          <p:cNvPicPr>
            <a:picLocks noChangeAspect="1"/>
          </p:cNvPicPr>
          <p:nvPr/>
        </p:nvPicPr>
        <p:blipFill>
          <a:blip r:embed="rId2"/>
          <a:stretch>
            <a:fillRect/>
          </a:stretch>
        </p:blipFill>
        <p:spPr>
          <a:xfrm>
            <a:off x="6953863" y="2969209"/>
            <a:ext cx="4625847" cy="3888791"/>
          </a:xfrm>
          <a:prstGeom prst="rect">
            <a:avLst/>
          </a:prstGeom>
        </p:spPr>
      </p:pic>
      <p:pic>
        <p:nvPicPr>
          <p:cNvPr id="6" name="Content Placeholder 7">
            <a:extLst>
              <a:ext uri="{FF2B5EF4-FFF2-40B4-BE49-F238E27FC236}">
                <a16:creationId xmlns:a16="http://schemas.microsoft.com/office/drawing/2014/main" id="{8B654F99-2C71-E140-ABE8-74664DB0F84F}"/>
              </a:ext>
            </a:extLst>
          </p:cNvPr>
          <p:cNvPicPr>
            <a:picLocks noChangeAspect="1"/>
          </p:cNvPicPr>
          <p:nvPr/>
        </p:nvPicPr>
        <p:blipFill>
          <a:blip r:embed="rId3"/>
          <a:stretch>
            <a:fillRect/>
          </a:stretch>
        </p:blipFill>
        <p:spPr>
          <a:xfrm>
            <a:off x="7412750" y="226252"/>
            <a:ext cx="3708072" cy="2742957"/>
          </a:xfrm>
          <a:prstGeom prst="rect">
            <a:avLst/>
          </a:prstGeom>
        </p:spPr>
      </p:pic>
    </p:spTree>
    <p:extLst>
      <p:ext uri="{BB962C8B-B14F-4D97-AF65-F5344CB8AC3E}">
        <p14:creationId xmlns:p14="http://schemas.microsoft.com/office/powerpoint/2010/main" val="2721029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40844" y="-28781"/>
            <a:ext cx="10515600" cy="1325563"/>
          </a:xfrm>
        </p:spPr>
        <p:txBody>
          <a:bodyPr>
            <a:normAutofit/>
          </a:bodyPr>
          <a:lstStyle/>
          <a:p>
            <a:r>
              <a:rPr lang="en-US" sz="1800" dirty="0">
                <a:latin typeface="Avenir Heavy"/>
                <a:cs typeface="Avenir Heavy"/>
              </a:rPr>
              <a:t>Rapid comparison of assumptions, credibility, and validity</a:t>
            </a:r>
            <a:endParaRPr lang="en-US" sz="1800" dirty="0"/>
          </a:p>
        </p:txBody>
      </p:sp>
      <p:sp>
        <p:nvSpPr>
          <p:cNvPr id="3" name="Slide Number Placeholder 2"/>
          <p:cNvSpPr>
            <a:spLocks noGrp="1"/>
          </p:cNvSpPr>
          <p:nvPr>
            <p:ph type="sldNum" sz="quarter" idx="12"/>
          </p:nvPr>
        </p:nvSpPr>
        <p:spPr/>
        <p:txBody>
          <a:bodyPr/>
          <a:lstStyle/>
          <a:p>
            <a:pPr>
              <a:defRPr/>
            </a:pPr>
            <a:fld id="{231CC523-8BC6-4921-807A-66BD262F34AB}" type="slidenum">
              <a:rPr lang="en-US" smtClean="0"/>
              <a:pPr>
                <a:defRPr/>
              </a:pPr>
              <a:t>3</a:t>
            </a:fld>
            <a:endParaRPr lang="en-US"/>
          </a:p>
        </p:txBody>
      </p:sp>
      <p:sp>
        <p:nvSpPr>
          <p:cNvPr id="8" name="Right Arrow 7"/>
          <p:cNvSpPr/>
          <p:nvPr/>
        </p:nvSpPr>
        <p:spPr>
          <a:xfrm>
            <a:off x="3334592" y="4616034"/>
            <a:ext cx="435989" cy="381573"/>
          </a:xfrm>
          <a:prstGeom prst="rightArrow">
            <a:avLst>
              <a:gd name="adj1" fmla="val 50000"/>
              <a:gd name="adj2" fmla="val 75190"/>
            </a:avLst>
          </a:prstGeom>
          <a:solidFill>
            <a:srgbClr val="FFFACD"/>
          </a:solidFill>
          <a:ln>
            <a:solidFill>
              <a:srgbClr val="7F7F7F"/>
            </a:solidFill>
          </a:ln>
          <a:effectLst>
            <a:outerShdw blurRad="50800" dist="254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 name="Right Arrow 8"/>
          <p:cNvSpPr/>
          <p:nvPr/>
        </p:nvSpPr>
        <p:spPr>
          <a:xfrm>
            <a:off x="7097553" y="4997607"/>
            <a:ext cx="429991" cy="377357"/>
          </a:xfrm>
          <a:prstGeom prst="rightArrow">
            <a:avLst>
              <a:gd name="adj1" fmla="val 50000"/>
              <a:gd name="adj2" fmla="val 75190"/>
            </a:avLst>
          </a:prstGeom>
          <a:solidFill>
            <a:srgbClr val="FFFACD"/>
          </a:solidFill>
          <a:ln>
            <a:solidFill>
              <a:srgbClr val="7F7F7F"/>
            </a:solidFill>
          </a:ln>
          <a:effectLst>
            <a:outerShdw blurRad="50800" dist="254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Title 1"/>
          <p:cNvSpPr txBox="1">
            <a:spLocks/>
          </p:cNvSpPr>
          <p:nvPr/>
        </p:nvSpPr>
        <p:spPr>
          <a:xfrm>
            <a:off x="640844" y="929364"/>
            <a:ext cx="10617201" cy="1418635"/>
          </a:xfrm>
          <a:prstGeom prst="rect">
            <a:avLst/>
          </a:prstGeom>
        </p:spPr>
        <p:txBody>
          <a:bodyPr vert="horz" lIns="91440" tIns="0" rIns="91440" bIns="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1400" dirty="0">
              <a:cs typeface="Avenir Heavy"/>
            </a:endParaRPr>
          </a:p>
          <a:p>
            <a:pPr algn="l"/>
            <a:r>
              <a:rPr lang="en-US" sz="1400" dirty="0">
                <a:cs typeface="Avenir Heavy"/>
              </a:rPr>
              <a:t>Models developed for the COVID-19 pandemic are often bespoke, have undocumented assumptions, and are somewhat opaque to possible users.  Wide proliferation of seemingly similar models with divergent outcomes have made model credibility and data-/model-driven policy development difficult.  Models need to be understood, and adapted to local conditions and parameters to be of use to officials.  Models need to be compared, inspected, validated, and assessed against each other and real data for fitness, and to develop trust and understanding.  ASKE will enable this with automated methods to take models from a variety of sources, transform them into universal representations, and synthesize novel, high assurance versions which can be easily localized, </a:t>
            </a:r>
            <a:r>
              <a:rPr lang="en-US" sz="1400" b="1" dirty="0">
                <a:cs typeface="Avenir Heavy"/>
              </a:rPr>
              <a:t>automatically.</a:t>
            </a:r>
            <a:endParaRPr lang="en-US" sz="1400" dirty="0">
              <a:cs typeface="Avenir Heavy"/>
            </a:endParaRPr>
          </a:p>
        </p:txBody>
      </p:sp>
      <p:sp>
        <p:nvSpPr>
          <p:cNvPr id="14" name="Rectangle 13"/>
          <p:cNvSpPr/>
          <p:nvPr/>
        </p:nvSpPr>
        <p:spPr>
          <a:xfrm>
            <a:off x="389478" y="2564030"/>
            <a:ext cx="2986292" cy="523220"/>
          </a:xfrm>
          <a:prstGeom prst="rect">
            <a:avLst/>
          </a:prstGeom>
        </p:spPr>
        <p:txBody>
          <a:bodyPr wrap="square" anchor="ctr">
            <a:spAutoFit/>
          </a:bodyPr>
          <a:lstStyle/>
          <a:p>
            <a:pPr algn="ctr"/>
            <a:r>
              <a:rPr lang="en-US" sz="1400" b="1" dirty="0">
                <a:latin typeface="+mj-lt"/>
                <a:cs typeface="Avenir Heavy"/>
              </a:rPr>
              <a:t>SIR Models – As Equations, Code, or Top-Down Developed</a:t>
            </a:r>
            <a:endParaRPr lang="en-US" sz="1400" b="1" dirty="0">
              <a:latin typeface="+mj-lt"/>
            </a:endParaRPr>
          </a:p>
        </p:txBody>
      </p:sp>
      <p:sp>
        <p:nvSpPr>
          <p:cNvPr id="26" name="Rectangle 25"/>
          <p:cNvSpPr/>
          <p:nvPr/>
        </p:nvSpPr>
        <p:spPr>
          <a:xfrm>
            <a:off x="3901486" y="2603046"/>
            <a:ext cx="3196067" cy="523220"/>
          </a:xfrm>
          <a:prstGeom prst="rect">
            <a:avLst/>
          </a:prstGeom>
        </p:spPr>
        <p:txBody>
          <a:bodyPr wrap="square" anchor="ctr">
            <a:spAutoFit/>
          </a:bodyPr>
          <a:lstStyle/>
          <a:p>
            <a:pPr algn="ctr"/>
            <a:r>
              <a:rPr lang="en-US" sz="1400" b="1" dirty="0">
                <a:latin typeface="+mj-lt"/>
              </a:rPr>
              <a:t>Extracted to Universal, and Comparable, Forms</a:t>
            </a:r>
          </a:p>
        </p:txBody>
      </p:sp>
      <p:sp>
        <p:nvSpPr>
          <p:cNvPr id="27" name="Rectangle 26"/>
          <p:cNvSpPr/>
          <p:nvPr/>
        </p:nvSpPr>
        <p:spPr>
          <a:xfrm>
            <a:off x="7463927" y="2511283"/>
            <a:ext cx="4664455" cy="738664"/>
          </a:xfrm>
          <a:prstGeom prst="rect">
            <a:avLst/>
          </a:prstGeom>
        </p:spPr>
        <p:txBody>
          <a:bodyPr wrap="square" anchor="ctr">
            <a:spAutoFit/>
          </a:bodyPr>
          <a:lstStyle/>
          <a:p>
            <a:pPr algn="ctr"/>
            <a:r>
              <a:rPr lang="en-US" sz="1400" b="1" dirty="0">
                <a:latin typeface="+mj-lt"/>
              </a:rPr>
              <a:t>ASKE: Model extraction, and novel code synthesis with correct-by-construction guarantees, comparability, and adaption for local differences.</a:t>
            </a:r>
          </a:p>
        </p:txBody>
      </p:sp>
      <p:pic>
        <p:nvPicPr>
          <p:cNvPr id="29" name="Picture 28">
            <a:extLst>
              <a:ext uri="{FF2B5EF4-FFF2-40B4-BE49-F238E27FC236}">
                <a16:creationId xmlns:a16="http://schemas.microsoft.com/office/drawing/2014/main" id="{D30DD687-9791-6A4F-9099-236365174579}"/>
              </a:ext>
            </a:extLst>
          </p:cNvPr>
          <p:cNvPicPr>
            <a:picLocks noChangeAspect="1"/>
          </p:cNvPicPr>
          <p:nvPr/>
        </p:nvPicPr>
        <p:blipFill>
          <a:blip r:embed="rId3"/>
          <a:stretch>
            <a:fillRect/>
          </a:stretch>
        </p:blipFill>
        <p:spPr>
          <a:xfrm>
            <a:off x="1179526" y="3080601"/>
            <a:ext cx="1196947" cy="1399029"/>
          </a:xfrm>
          <a:prstGeom prst="rect">
            <a:avLst/>
          </a:prstGeom>
        </p:spPr>
      </p:pic>
      <p:pic>
        <p:nvPicPr>
          <p:cNvPr id="30" name="Picture 29">
            <a:extLst>
              <a:ext uri="{FF2B5EF4-FFF2-40B4-BE49-F238E27FC236}">
                <a16:creationId xmlns:a16="http://schemas.microsoft.com/office/drawing/2014/main" id="{884EA41B-73F7-0A42-9433-CA9624A0BD4E}"/>
              </a:ext>
            </a:extLst>
          </p:cNvPr>
          <p:cNvPicPr>
            <a:picLocks noChangeAspect="1"/>
          </p:cNvPicPr>
          <p:nvPr/>
        </p:nvPicPr>
        <p:blipFill>
          <a:blip r:embed="rId4"/>
          <a:stretch>
            <a:fillRect/>
          </a:stretch>
        </p:blipFill>
        <p:spPr>
          <a:xfrm>
            <a:off x="1050918" y="4851495"/>
            <a:ext cx="1338159" cy="1957057"/>
          </a:xfrm>
          <a:prstGeom prst="rect">
            <a:avLst/>
          </a:prstGeom>
        </p:spPr>
      </p:pic>
      <p:pic>
        <p:nvPicPr>
          <p:cNvPr id="31" name="Content Placeholder 6">
            <a:extLst>
              <a:ext uri="{FF2B5EF4-FFF2-40B4-BE49-F238E27FC236}">
                <a16:creationId xmlns:a16="http://schemas.microsoft.com/office/drawing/2014/main" id="{16D97B27-12EE-9E4B-82DC-8022D3929577}"/>
              </a:ext>
            </a:extLst>
          </p:cNvPr>
          <p:cNvPicPr>
            <a:picLocks noChangeAspect="1"/>
          </p:cNvPicPr>
          <p:nvPr/>
        </p:nvPicPr>
        <p:blipFill>
          <a:blip r:embed="rId5"/>
          <a:stretch>
            <a:fillRect/>
          </a:stretch>
        </p:blipFill>
        <p:spPr>
          <a:xfrm>
            <a:off x="570307" y="4530384"/>
            <a:ext cx="2299383" cy="321111"/>
          </a:xfrm>
          <a:prstGeom prst="rect">
            <a:avLst/>
          </a:prstGeom>
        </p:spPr>
      </p:pic>
      <p:pic>
        <p:nvPicPr>
          <p:cNvPr id="32" name="Picture 31">
            <a:extLst>
              <a:ext uri="{FF2B5EF4-FFF2-40B4-BE49-F238E27FC236}">
                <a16:creationId xmlns:a16="http://schemas.microsoft.com/office/drawing/2014/main" id="{FDD61DD0-1CFD-2A42-B980-D9A4012E7362}"/>
              </a:ext>
            </a:extLst>
          </p:cNvPr>
          <p:cNvPicPr>
            <a:picLocks noChangeAspect="1"/>
          </p:cNvPicPr>
          <p:nvPr/>
        </p:nvPicPr>
        <p:blipFill>
          <a:blip r:embed="rId6"/>
          <a:stretch>
            <a:fillRect/>
          </a:stretch>
        </p:blipFill>
        <p:spPr>
          <a:xfrm>
            <a:off x="3951159" y="3500852"/>
            <a:ext cx="3190169" cy="1122169"/>
          </a:xfrm>
          <a:prstGeom prst="rect">
            <a:avLst/>
          </a:prstGeom>
          <a:solidFill>
            <a:schemeClr val="bg1"/>
          </a:solidFill>
          <a:ln w="38100">
            <a:solidFill>
              <a:schemeClr val="accent1"/>
            </a:solidFill>
          </a:ln>
        </p:spPr>
      </p:pic>
      <p:pic>
        <p:nvPicPr>
          <p:cNvPr id="33" name="Content Placeholder 7">
            <a:extLst>
              <a:ext uri="{FF2B5EF4-FFF2-40B4-BE49-F238E27FC236}">
                <a16:creationId xmlns:a16="http://schemas.microsoft.com/office/drawing/2014/main" id="{BB765237-BBB4-324C-90F3-868387B22C88}"/>
              </a:ext>
            </a:extLst>
          </p:cNvPr>
          <p:cNvPicPr>
            <a:picLocks noChangeAspect="1"/>
          </p:cNvPicPr>
          <p:nvPr/>
        </p:nvPicPr>
        <p:blipFill>
          <a:blip r:embed="rId7"/>
          <a:stretch>
            <a:fillRect/>
          </a:stretch>
        </p:blipFill>
        <p:spPr>
          <a:xfrm>
            <a:off x="4467235" y="5081269"/>
            <a:ext cx="2158019" cy="1122169"/>
          </a:xfrm>
          <a:prstGeom prst="rect">
            <a:avLst/>
          </a:prstGeom>
          <a:solidFill>
            <a:schemeClr val="bg1"/>
          </a:solidFill>
          <a:ln w="38100">
            <a:solidFill>
              <a:schemeClr val="accent1"/>
            </a:solidFill>
          </a:ln>
        </p:spPr>
      </p:pic>
      <p:pic>
        <p:nvPicPr>
          <p:cNvPr id="34" name="Content Placeholder 16">
            <a:extLst>
              <a:ext uri="{FF2B5EF4-FFF2-40B4-BE49-F238E27FC236}">
                <a16:creationId xmlns:a16="http://schemas.microsoft.com/office/drawing/2014/main" id="{8CD05F06-6C7A-C14A-9F21-04641F6E956C}"/>
              </a:ext>
            </a:extLst>
          </p:cNvPr>
          <p:cNvPicPr>
            <a:picLocks noChangeAspect="1"/>
          </p:cNvPicPr>
          <p:nvPr/>
        </p:nvPicPr>
        <p:blipFill>
          <a:blip r:embed="rId8"/>
          <a:stretch>
            <a:fillRect/>
          </a:stretch>
        </p:blipFill>
        <p:spPr>
          <a:xfrm>
            <a:off x="8043555" y="3413232"/>
            <a:ext cx="3505200" cy="3168749"/>
          </a:xfrm>
          <a:prstGeom prst="rect">
            <a:avLst/>
          </a:prstGeom>
        </p:spPr>
      </p:pic>
    </p:spTree>
    <p:extLst>
      <p:ext uri="{BB962C8B-B14F-4D97-AF65-F5344CB8AC3E}">
        <p14:creationId xmlns:p14="http://schemas.microsoft.com/office/powerpoint/2010/main" val="3800669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dissolve">
                                      <p:cBhvr>
                                        <p:cTn id="7" dur="500"/>
                                        <p:tgtEl>
                                          <p:spTgt spid="29"/>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dissolve">
                                      <p:cBhvr>
                                        <p:cTn id="11" dur="500"/>
                                        <p:tgtEl>
                                          <p:spTgt spid="30"/>
                                        </p:tgtEl>
                                      </p:cBhvr>
                                    </p:animEffect>
                                  </p:childTnLst>
                                </p:cTn>
                              </p:par>
                            </p:childTnLst>
                          </p:cTn>
                        </p:par>
                        <p:par>
                          <p:cTn id="12" fill="hold">
                            <p:stCondLst>
                              <p:cond delay="1000"/>
                            </p:stCondLst>
                            <p:childTnLst>
                              <p:par>
                                <p:cTn id="13" presetID="9" presetClass="entr" presetSubtype="0" fill="hold" nodeType="after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dissolve">
                                      <p:cBhvr>
                                        <p:cTn id="15" dur="500"/>
                                        <p:tgtEl>
                                          <p:spTgt spid="32"/>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33"/>
                                        </p:tgtEl>
                                        <p:attrNameLst>
                                          <p:attrName>style.visibility</p:attrName>
                                        </p:attrNameLst>
                                      </p:cBhvr>
                                      <p:to>
                                        <p:strVal val="visible"/>
                                      </p:to>
                                    </p:set>
                                    <p:animEffect transition="in" filter="dissolve">
                                      <p:cBhvr>
                                        <p:cTn id="20"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34171"/>
            <a:ext cx="10515600" cy="1325563"/>
          </a:xfrm>
        </p:spPr>
        <p:txBody>
          <a:bodyPr>
            <a:normAutofit/>
          </a:bodyPr>
          <a:lstStyle/>
          <a:p>
            <a:r>
              <a:rPr lang="en-US" sz="1800" b="1" dirty="0">
                <a:latin typeface="Avenir Book" panose="02000503020000020003" pitchFamily="2" charset="0"/>
              </a:rPr>
              <a:t>Exploring</a:t>
            </a:r>
            <a:r>
              <a:rPr lang="en-US" sz="1800" b="1" dirty="0"/>
              <a:t> Model Spaces with AMIDOL</a:t>
            </a:r>
          </a:p>
        </p:txBody>
      </p:sp>
      <p:sp>
        <p:nvSpPr>
          <p:cNvPr id="17" name="TextBox 16">
            <a:extLst>
              <a:ext uri="{FF2B5EF4-FFF2-40B4-BE49-F238E27FC236}">
                <a16:creationId xmlns:a16="http://schemas.microsoft.com/office/drawing/2014/main" id="{73CEE435-A7D8-344F-B00F-D71F7A788A3F}"/>
              </a:ext>
            </a:extLst>
          </p:cNvPr>
          <p:cNvSpPr txBox="1"/>
          <p:nvPr/>
        </p:nvSpPr>
        <p:spPr>
          <a:xfrm>
            <a:off x="225268" y="1038894"/>
            <a:ext cx="4419545" cy="3293209"/>
          </a:xfrm>
          <a:prstGeom prst="rect">
            <a:avLst/>
          </a:prstGeom>
          <a:noFill/>
        </p:spPr>
        <p:txBody>
          <a:bodyPr wrap="square" rtlCol="0">
            <a:spAutoFit/>
          </a:bodyPr>
          <a:lstStyle/>
          <a:p>
            <a:r>
              <a:rPr lang="en-US" sz="1600" dirty="0"/>
              <a:t>AMIDOL allows real-world data to be imported as a “first-class model”.  Measure similarity can be easily established against candidate models, and the most predictive models for a given method can be identified using the AMIDOL results database, and measure algebraic comparisons.</a:t>
            </a:r>
          </a:p>
          <a:p>
            <a:endParaRPr lang="en-US" sz="1600" dirty="0"/>
          </a:p>
          <a:p>
            <a:r>
              <a:rPr lang="en-US" sz="1600" dirty="0"/>
              <a:t>Real data can also be used as comparative models to determine the impact of different policies and strategies, finding similar states, counties, or metro areas, and looking at the impact of policy on outcome.</a:t>
            </a:r>
          </a:p>
        </p:txBody>
      </p:sp>
      <p:pic>
        <p:nvPicPr>
          <p:cNvPr id="31" name="Picture 2">
            <a:extLst>
              <a:ext uri="{FF2B5EF4-FFF2-40B4-BE49-F238E27FC236}">
                <a16:creationId xmlns:a16="http://schemas.microsoft.com/office/drawing/2014/main" id="{A3F70119-EDAD-504C-A334-43D5477CF0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15757" y="4197104"/>
            <a:ext cx="3082014" cy="2177510"/>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31">
            <a:extLst>
              <a:ext uri="{FF2B5EF4-FFF2-40B4-BE49-F238E27FC236}">
                <a16:creationId xmlns:a16="http://schemas.microsoft.com/office/drawing/2014/main" id="{710EAC38-10B5-4842-9D05-38B50DF89F31}"/>
              </a:ext>
            </a:extLst>
          </p:cNvPr>
          <p:cNvPicPr>
            <a:picLocks noChangeAspect="1"/>
          </p:cNvPicPr>
          <p:nvPr/>
        </p:nvPicPr>
        <p:blipFill>
          <a:blip r:embed="rId4"/>
          <a:stretch>
            <a:fillRect/>
          </a:stretch>
        </p:blipFill>
        <p:spPr>
          <a:xfrm>
            <a:off x="3167320" y="4586917"/>
            <a:ext cx="2575380" cy="1397884"/>
          </a:xfrm>
          <a:prstGeom prst="rect">
            <a:avLst/>
          </a:prstGeom>
        </p:spPr>
      </p:pic>
      <p:pic>
        <p:nvPicPr>
          <p:cNvPr id="33" name="Picture 32">
            <a:extLst>
              <a:ext uri="{FF2B5EF4-FFF2-40B4-BE49-F238E27FC236}">
                <a16:creationId xmlns:a16="http://schemas.microsoft.com/office/drawing/2014/main" id="{B03AF725-D04A-F444-B4DA-97CD0540C4DD}"/>
              </a:ext>
            </a:extLst>
          </p:cNvPr>
          <p:cNvPicPr>
            <a:picLocks noChangeAspect="1"/>
          </p:cNvPicPr>
          <p:nvPr/>
        </p:nvPicPr>
        <p:blipFill>
          <a:blip r:embed="rId5"/>
          <a:stretch>
            <a:fillRect/>
          </a:stretch>
        </p:blipFill>
        <p:spPr>
          <a:xfrm>
            <a:off x="225268" y="4599511"/>
            <a:ext cx="2499819" cy="1372697"/>
          </a:xfrm>
          <a:prstGeom prst="rect">
            <a:avLst/>
          </a:prstGeom>
        </p:spPr>
      </p:pic>
      <p:pic>
        <p:nvPicPr>
          <p:cNvPr id="35" name="Picture 34">
            <a:extLst>
              <a:ext uri="{FF2B5EF4-FFF2-40B4-BE49-F238E27FC236}">
                <a16:creationId xmlns:a16="http://schemas.microsoft.com/office/drawing/2014/main" id="{F4D14614-52F8-9C46-BC7F-A481C15BE1CC}"/>
              </a:ext>
            </a:extLst>
          </p:cNvPr>
          <p:cNvPicPr>
            <a:picLocks noChangeAspect="1"/>
          </p:cNvPicPr>
          <p:nvPr/>
        </p:nvPicPr>
        <p:blipFill>
          <a:blip r:embed="rId6"/>
          <a:stretch>
            <a:fillRect/>
          </a:stretch>
        </p:blipFill>
        <p:spPr>
          <a:xfrm>
            <a:off x="1124921" y="5830059"/>
            <a:ext cx="575013" cy="614912"/>
          </a:xfrm>
          <a:prstGeom prst="rect">
            <a:avLst/>
          </a:prstGeom>
        </p:spPr>
      </p:pic>
      <p:pic>
        <p:nvPicPr>
          <p:cNvPr id="36" name="Picture 35">
            <a:extLst>
              <a:ext uri="{FF2B5EF4-FFF2-40B4-BE49-F238E27FC236}">
                <a16:creationId xmlns:a16="http://schemas.microsoft.com/office/drawing/2014/main" id="{F8BAB403-C333-2248-9BD1-0CC80A8F6708}"/>
              </a:ext>
            </a:extLst>
          </p:cNvPr>
          <p:cNvPicPr>
            <a:picLocks noChangeAspect="1"/>
          </p:cNvPicPr>
          <p:nvPr/>
        </p:nvPicPr>
        <p:blipFill>
          <a:blip r:embed="rId7"/>
          <a:stretch>
            <a:fillRect/>
          </a:stretch>
        </p:blipFill>
        <p:spPr>
          <a:xfrm>
            <a:off x="4160955" y="5923379"/>
            <a:ext cx="584401" cy="626647"/>
          </a:xfrm>
          <a:prstGeom prst="rect">
            <a:avLst/>
          </a:prstGeom>
        </p:spPr>
      </p:pic>
      <p:grpSp>
        <p:nvGrpSpPr>
          <p:cNvPr id="37" name="Group 36">
            <a:extLst>
              <a:ext uri="{FF2B5EF4-FFF2-40B4-BE49-F238E27FC236}">
                <a16:creationId xmlns:a16="http://schemas.microsoft.com/office/drawing/2014/main" id="{CEDB21A6-380F-0B45-8D65-9E30B7B415F3}"/>
              </a:ext>
            </a:extLst>
          </p:cNvPr>
          <p:cNvGrpSpPr/>
          <p:nvPr/>
        </p:nvGrpSpPr>
        <p:grpSpPr>
          <a:xfrm>
            <a:off x="4996851" y="1038894"/>
            <a:ext cx="5325596" cy="2725657"/>
            <a:chOff x="3658936" y="2438481"/>
            <a:chExt cx="5325596" cy="2725657"/>
          </a:xfrm>
        </p:grpSpPr>
        <p:sp>
          <p:nvSpPr>
            <p:cNvPr id="38" name="Rounded Rectangle 37">
              <a:extLst>
                <a:ext uri="{FF2B5EF4-FFF2-40B4-BE49-F238E27FC236}">
                  <a16:creationId xmlns:a16="http://schemas.microsoft.com/office/drawing/2014/main" id="{495FD1D8-E5FC-5B42-8FFF-BE07E9B406E6}"/>
                </a:ext>
              </a:extLst>
            </p:cNvPr>
            <p:cNvSpPr/>
            <p:nvPr/>
          </p:nvSpPr>
          <p:spPr>
            <a:xfrm>
              <a:off x="3658936" y="3495593"/>
              <a:ext cx="546100" cy="54610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M</a:t>
              </a:r>
              <a:r>
                <a:rPr lang="en-US" baseline="-25000" dirty="0"/>
                <a:t>0</a:t>
              </a:r>
              <a:endParaRPr lang="en-US" dirty="0"/>
            </a:p>
          </p:txBody>
        </p:sp>
        <p:sp>
          <p:nvSpPr>
            <p:cNvPr id="41" name="Rounded Rectangle 40">
              <a:extLst>
                <a:ext uri="{FF2B5EF4-FFF2-40B4-BE49-F238E27FC236}">
                  <a16:creationId xmlns:a16="http://schemas.microsoft.com/office/drawing/2014/main" id="{5FF217E6-8130-3F4C-B0F3-D0CE426E6AB8}"/>
                </a:ext>
              </a:extLst>
            </p:cNvPr>
            <p:cNvSpPr/>
            <p:nvPr/>
          </p:nvSpPr>
          <p:spPr>
            <a:xfrm>
              <a:off x="6885743" y="3501984"/>
              <a:ext cx="546100" cy="54610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M</a:t>
              </a:r>
              <a:r>
                <a:rPr lang="en-US" baseline="-25000" dirty="0"/>
                <a:t>1</a:t>
              </a:r>
              <a:endParaRPr lang="en-US" dirty="0"/>
            </a:p>
          </p:txBody>
        </p:sp>
        <p:sp>
          <p:nvSpPr>
            <p:cNvPr id="43" name="Rounded Rectangle 42">
              <a:extLst>
                <a:ext uri="{FF2B5EF4-FFF2-40B4-BE49-F238E27FC236}">
                  <a16:creationId xmlns:a16="http://schemas.microsoft.com/office/drawing/2014/main" id="{A99B4B9C-13B9-8641-9D88-7D9C8B6F4C3E}"/>
                </a:ext>
              </a:extLst>
            </p:cNvPr>
            <p:cNvSpPr/>
            <p:nvPr/>
          </p:nvSpPr>
          <p:spPr>
            <a:xfrm>
              <a:off x="8438432" y="3492012"/>
              <a:ext cx="546100" cy="546100"/>
            </a:xfrm>
            <a:prstGeom prst="roundRect">
              <a:avLst/>
            </a:prstGeom>
            <a:gradFill flip="none" rotWithShape="1">
              <a:gsLst>
                <a:gs pos="0">
                  <a:schemeClr val="accent5">
                    <a:alpha val="28000"/>
                    <a:lumMod val="77000"/>
                    <a:lumOff val="23000"/>
                  </a:schemeClr>
                </a:gs>
                <a:gs pos="48000">
                  <a:schemeClr val="accent5">
                    <a:lumMod val="97000"/>
                    <a:lumOff val="3000"/>
                    <a:alpha val="26000"/>
                  </a:schemeClr>
                </a:gs>
                <a:gs pos="100000">
                  <a:schemeClr val="accent5">
                    <a:lumMod val="60000"/>
                    <a:lumOff val="40000"/>
                    <a:alpha val="18000"/>
                  </a:scheme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a:t>
              </a:r>
            </a:p>
          </p:txBody>
        </p:sp>
        <p:sp>
          <p:nvSpPr>
            <p:cNvPr id="44" name="Rounded Rectangle 43">
              <a:extLst>
                <a:ext uri="{FF2B5EF4-FFF2-40B4-BE49-F238E27FC236}">
                  <a16:creationId xmlns:a16="http://schemas.microsoft.com/office/drawing/2014/main" id="{BBD0693E-B484-BD47-BD9F-4B39EE17DC74}"/>
                </a:ext>
              </a:extLst>
            </p:cNvPr>
            <p:cNvSpPr/>
            <p:nvPr/>
          </p:nvSpPr>
          <p:spPr>
            <a:xfrm>
              <a:off x="5263705" y="2438481"/>
              <a:ext cx="546100" cy="546100"/>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n</a:t>
              </a:r>
              <a:r>
                <a:rPr lang="en-US" baseline="-25000" dirty="0"/>
                <a:t>0</a:t>
              </a:r>
              <a:endParaRPr lang="en-US" dirty="0"/>
            </a:p>
          </p:txBody>
        </p:sp>
        <p:sp>
          <p:nvSpPr>
            <p:cNvPr id="45" name="Rounded Rectangle 44">
              <a:extLst>
                <a:ext uri="{FF2B5EF4-FFF2-40B4-BE49-F238E27FC236}">
                  <a16:creationId xmlns:a16="http://schemas.microsoft.com/office/drawing/2014/main" id="{D0C03F98-C43B-5744-96D3-67FB1C441956}"/>
                </a:ext>
              </a:extLst>
            </p:cNvPr>
            <p:cNvSpPr/>
            <p:nvPr/>
          </p:nvSpPr>
          <p:spPr>
            <a:xfrm>
              <a:off x="5263705" y="4618038"/>
              <a:ext cx="546100" cy="546100"/>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n</a:t>
              </a:r>
              <a:r>
                <a:rPr lang="en-US" baseline="-25000" dirty="0"/>
                <a:t>1</a:t>
              </a:r>
              <a:endParaRPr lang="en-US" dirty="0"/>
            </a:p>
          </p:txBody>
        </p:sp>
        <p:sp>
          <p:nvSpPr>
            <p:cNvPr id="46" name="Oval 45">
              <a:extLst>
                <a:ext uri="{FF2B5EF4-FFF2-40B4-BE49-F238E27FC236}">
                  <a16:creationId xmlns:a16="http://schemas.microsoft.com/office/drawing/2014/main" id="{11E6790D-C78E-8A4D-B364-658550EBC8E6}"/>
                </a:ext>
              </a:extLst>
            </p:cNvPr>
            <p:cNvSpPr/>
            <p:nvPr/>
          </p:nvSpPr>
          <p:spPr>
            <a:xfrm>
              <a:off x="4522536" y="2984581"/>
              <a:ext cx="406400" cy="406400"/>
            </a:xfrm>
            <a:prstGeom prst="ellipse">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r</a:t>
              </a:r>
            </a:p>
          </p:txBody>
        </p:sp>
        <p:sp>
          <p:nvSpPr>
            <p:cNvPr id="47" name="Oval 46">
              <a:extLst>
                <a:ext uri="{FF2B5EF4-FFF2-40B4-BE49-F238E27FC236}">
                  <a16:creationId xmlns:a16="http://schemas.microsoft.com/office/drawing/2014/main" id="{60FE0369-67DC-C84B-8CD7-33E7CF7F4461}"/>
                </a:ext>
              </a:extLst>
            </p:cNvPr>
            <p:cNvSpPr/>
            <p:nvPr/>
          </p:nvSpPr>
          <p:spPr>
            <a:xfrm>
              <a:off x="6144574" y="2984581"/>
              <a:ext cx="406400" cy="406400"/>
            </a:xfrm>
            <a:prstGeom prst="ellipse">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r</a:t>
              </a:r>
            </a:p>
          </p:txBody>
        </p:sp>
        <p:sp>
          <p:nvSpPr>
            <p:cNvPr id="48" name="Oval 47">
              <a:extLst>
                <a:ext uri="{FF2B5EF4-FFF2-40B4-BE49-F238E27FC236}">
                  <a16:creationId xmlns:a16="http://schemas.microsoft.com/office/drawing/2014/main" id="{D6285DD4-CE6A-E847-A33A-BE8E855B6546}"/>
                </a:ext>
              </a:extLst>
            </p:cNvPr>
            <p:cNvSpPr/>
            <p:nvPr/>
          </p:nvSpPr>
          <p:spPr>
            <a:xfrm>
              <a:off x="4522536" y="4092616"/>
              <a:ext cx="406400" cy="406400"/>
            </a:xfrm>
            <a:prstGeom prst="ellipse">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r</a:t>
              </a:r>
            </a:p>
          </p:txBody>
        </p:sp>
        <p:sp>
          <p:nvSpPr>
            <p:cNvPr id="49" name="Oval 48">
              <a:extLst>
                <a:ext uri="{FF2B5EF4-FFF2-40B4-BE49-F238E27FC236}">
                  <a16:creationId xmlns:a16="http://schemas.microsoft.com/office/drawing/2014/main" id="{780DB5F6-F01B-E646-91FE-8164B0D0913E}"/>
                </a:ext>
              </a:extLst>
            </p:cNvPr>
            <p:cNvSpPr/>
            <p:nvPr/>
          </p:nvSpPr>
          <p:spPr>
            <a:xfrm>
              <a:off x="6144574" y="4092616"/>
              <a:ext cx="406400" cy="406400"/>
            </a:xfrm>
            <a:prstGeom prst="ellipse">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r</a:t>
              </a:r>
            </a:p>
          </p:txBody>
        </p:sp>
        <p:cxnSp>
          <p:nvCxnSpPr>
            <p:cNvPr id="50" name="Straight Arrow Connector 49">
              <a:extLst>
                <a:ext uri="{FF2B5EF4-FFF2-40B4-BE49-F238E27FC236}">
                  <a16:creationId xmlns:a16="http://schemas.microsoft.com/office/drawing/2014/main" id="{18CBE376-2F1B-FC4E-9F1C-4D9A5C210F0C}"/>
                </a:ext>
              </a:extLst>
            </p:cNvPr>
            <p:cNvCxnSpPr>
              <a:cxnSpLocks/>
              <a:stCxn id="38" idx="0"/>
              <a:endCxn id="46" idx="2"/>
            </p:cNvCxnSpPr>
            <p:nvPr/>
          </p:nvCxnSpPr>
          <p:spPr>
            <a:xfrm flipV="1">
              <a:off x="3931986" y="3187781"/>
              <a:ext cx="590550" cy="30781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1" name="Straight Arrow Connector 50">
              <a:extLst>
                <a:ext uri="{FF2B5EF4-FFF2-40B4-BE49-F238E27FC236}">
                  <a16:creationId xmlns:a16="http://schemas.microsoft.com/office/drawing/2014/main" id="{A15CB8EA-A868-6D4D-829C-1CDC7AC231BA}"/>
                </a:ext>
              </a:extLst>
            </p:cNvPr>
            <p:cNvCxnSpPr>
              <a:cxnSpLocks/>
              <a:stCxn id="38" idx="2"/>
              <a:endCxn id="48" idx="2"/>
            </p:cNvCxnSpPr>
            <p:nvPr/>
          </p:nvCxnSpPr>
          <p:spPr>
            <a:xfrm>
              <a:off x="3931986" y="4041693"/>
              <a:ext cx="590550" cy="254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2" name="Straight Arrow Connector 51">
              <a:extLst>
                <a:ext uri="{FF2B5EF4-FFF2-40B4-BE49-F238E27FC236}">
                  <a16:creationId xmlns:a16="http://schemas.microsoft.com/office/drawing/2014/main" id="{04D37043-E1BC-BC41-B072-173748A3A287}"/>
                </a:ext>
              </a:extLst>
            </p:cNvPr>
            <p:cNvCxnSpPr>
              <a:cxnSpLocks/>
            </p:cNvCxnSpPr>
            <p:nvPr/>
          </p:nvCxnSpPr>
          <p:spPr>
            <a:xfrm flipH="1" flipV="1">
              <a:off x="6524990" y="3331465"/>
              <a:ext cx="377016" cy="16412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3" name="Straight Arrow Connector 52">
              <a:extLst>
                <a:ext uri="{FF2B5EF4-FFF2-40B4-BE49-F238E27FC236}">
                  <a16:creationId xmlns:a16="http://schemas.microsoft.com/office/drawing/2014/main" id="{10A931B9-B662-794B-83AA-A1E7B695CCE1}"/>
                </a:ext>
              </a:extLst>
            </p:cNvPr>
            <p:cNvCxnSpPr>
              <a:cxnSpLocks/>
            </p:cNvCxnSpPr>
            <p:nvPr/>
          </p:nvCxnSpPr>
          <p:spPr>
            <a:xfrm flipH="1">
              <a:off x="6524990" y="4041693"/>
              <a:ext cx="377016" cy="16412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4" name="Straight Arrow Connector 53">
              <a:extLst>
                <a:ext uri="{FF2B5EF4-FFF2-40B4-BE49-F238E27FC236}">
                  <a16:creationId xmlns:a16="http://schemas.microsoft.com/office/drawing/2014/main" id="{2848090E-4D8A-F647-80B1-C20627C93E45}"/>
                </a:ext>
              </a:extLst>
            </p:cNvPr>
            <p:cNvCxnSpPr>
              <a:cxnSpLocks/>
              <a:stCxn id="44" idx="1"/>
              <a:endCxn id="46" idx="7"/>
            </p:cNvCxnSpPr>
            <p:nvPr/>
          </p:nvCxnSpPr>
          <p:spPr>
            <a:xfrm flipH="1">
              <a:off x="4869420" y="2711531"/>
              <a:ext cx="394285" cy="33256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5" name="Straight Arrow Connector 54">
              <a:extLst>
                <a:ext uri="{FF2B5EF4-FFF2-40B4-BE49-F238E27FC236}">
                  <a16:creationId xmlns:a16="http://schemas.microsoft.com/office/drawing/2014/main" id="{CB81343A-AC67-0040-B77E-D813F6B0826E}"/>
                </a:ext>
              </a:extLst>
            </p:cNvPr>
            <p:cNvCxnSpPr>
              <a:endCxn id="47" idx="1"/>
            </p:cNvCxnSpPr>
            <p:nvPr/>
          </p:nvCxnSpPr>
          <p:spPr>
            <a:xfrm>
              <a:off x="5809805" y="2711531"/>
              <a:ext cx="394285" cy="33256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6" name="Straight Arrow Connector 55">
              <a:extLst>
                <a:ext uri="{FF2B5EF4-FFF2-40B4-BE49-F238E27FC236}">
                  <a16:creationId xmlns:a16="http://schemas.microsoft.com/office/drawing/2014/main" id="{3C3ABFCA-478E-E14B-AA53-CB0A625D81E5}"/>
                </a:ext>
              </a:extLst>
            </p:cNvPr>
            <p:cNvCxnSpPr>
              <a:endCxn id="49" idx="3"/>
            </p:cNvCxnSpPr>
            <p:nvPr/>
          </p:nvCxnSpPr>
          <p:spPr>
            <a:xfrm flipV="1">
              <a:off x="5809805" y="4439500"/>
              <a:ext cx="394285" cy="43933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7" name="Straight Arrow Connector 56">
              <a:extLst>
                <a:ext uri="{FF2B5EF4-FFF2-40B4-BE49-F238E27FC236}">
                  <a16:creationId xmlns:a16="http://schemas.microsoft.com/office/drawing/2014/main" id="{F0084577-FFE4-C64E-B8A3-D990E48A465D}"/>
                </a:ext>
              </a:extLst>
            </p:cNvPr>
            <p:cNvCxnSpPr>
              <a:stCxn id="45" idx="1"/>
              <a:endCxn id="48" idx="5"/>
            </p:cNvCxnSpPr>
            <p:nvPr/>
          </p:nvCxnSpPr>
          <p:spPr>
            <a:xfrm flipH="1" flipV="1">
              <a:off x="4869420" y="4439500"/>
              <a:ext cx="394285" cy="45158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58" name="Oval 57">
              <a:extLst>
                <a:ext uri="{FF2B5EF4-FFF2-40B4-BE49-F238E27FC236}">
                  <a16:creationId xmlns:a16="http://schemas.microsoft.com/office/drawing/2014/main" id="{DD256CDA-3412-E142-84C3-ECFCC1C7EC76}"/>
                </a:ext>
              </a:extLst>
            </p:cNvPr>
            <p:cNvSpPr/>
            <p:nvPr/>
          </p:nvSpPr>
          <p:spPr>
            <a:xfrm>
              <a:off x="6947652" y="2456721"/>
              <a:ext cx="406400" cy="406400"/>
            </a:xfrm>
            <a:prstGeom prst="ellipse">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d</a:t>
              </a:r>
            </a:p>
          </p:txBody>
        </p:sp>
        <p:cxnSp>
          <p:nvCxnSpPr>
            <p:cNvPr id="59" name="Straight Arrow Connector 58">
              <a:extLst>
                <a:ext uri="{FF2B5EF4-FFF2-40B4-BE49-F238E27FC236}">
                  <a16:creationId xmlns:a16="http://schemas.microsoft.com/office/drawing/2014/main" id="{E131A5B3-B47A-1744-A51F-D235E79178FB}"/>
                </a:ext>
              </a:extLst>
            </p:cNvPr>
            <p:cNvCxnSpPr>
              <a:stCxn id="44" idx="3"/>
              <a:endCxn id="58" idx="2"/>
            </p:cNvCxnSpPr>
            <p:nvPr/>
          </p:nvCxnSpPr>
          <p:spPr>
            <a:xfrm flipV="1">
              <a:off x="5809805" y="2659921"/>
              <a:ext cx="1137847" cy="51610"/>
            </a:xfrm>
            <a:prstGeom prst="straightConnector1">
              <a:avLst/>
            </a:prstGeom>
            <a:ln>
              <a:prstDash val="lgDash"/>
              <a:tailEnd type="triangle"/>
            </a:ln>
          </p:spPr>
          <p:style>
            <a:lnRef idx="2">
              <a:schemeClr val="accent1"/>
            </a:lnRef>
            <a:fillRef idx="0">
              <a:schemeClr val="accent1"/>
            </a:fillRef>
            <a:effectRef idx="1">
              <a:schemeClr val="accent1"/>
            </a:effectRef>
            <a:fontRef idx="minor">
              <a:schemeClr val="tx1"/>
            </a:fontRef>
          </p:style>
        </p:cxnSp>
        <p:cxnSp>
          <p:nvCxnSpPr>
            <p:cNvPr id="60" name="Straight Arrow Connector 59">
              <a:extLst>
                <a:ext uri="{FF2B5EF4-FFF2-40B4-BE49-F238E27FC236}">
                  <a16:creationId xmlns:a16="http://schemas.microsoft.com/office/drawing/2014/main" id="{ED1DA3B6-2A6D-D24C-9C93-DF1B054F732F}"/>
                </a:ext>
              </a:extLst>
            </p:cNvPr>
            <p:cNvCxnSpPr>
              <a:stCxn id="43" idx="1"/>
              <a:endCxn id="58" idx="6"/>
            </p:cNvCxnSpPr>
            <p:nvPr/>
          </p:nvCxnSpPr>
          <p:spPr>
            <a:xfrm flipH="1" flipV="1">
              <a:off x="7354052" y="2659921"/>
              <a:ext cx="1084380" cy="1105141"/>
            </a:xfrm>
            <a:prstGeom prst="straightConnector1">
              <a:avLst/>
            </a:prstGeom>
            <a:ln>
              <a:prstDash val="dash"/>
              <a:tailEnd type="triangle"/>
            </a:ln>
          </p:spPr>
          <p:style>
            <a:lnRef idx="2">
              <a:schemeClr val="accent1"/>
            </a:lnRef>
            <a:fillRef idx="0">
              <a:schemeClr val="accent1"/>
            </a:fillRef>
            <a:effectRef idx="1">
              <a:schemeClr val="accent1"/>
            </a:effectRef>
            <a:fontRef idx="minor">
              <a:schemeClr val="tx1"/>
            </a:fontRef>
          </p:style>
        </p:cxnSp>
        <p:sp>
          <p:nvSpPr>
            <p:cNvPr id="61" name="Oval 60">
              <a:extLst>
                <a:ext uri="{FF2B5EF4-FFF2-40B4-BE49-F238E27FC236}">
                  <a16:creationId xmlns:a16="http://schemas.microsoft.com/office/drawing/2014/main" id="{3EFF0283-A873-EE4D-BDD8-9D16894410D3}"/>
                </a:ext>
              </a:extLst>
            </p:cNvPr>
            <p:cNvSpPr/>
            <p:nvPr/>
          </p:nvSpPr>
          <p:spPr>
            <a:xfrm>
              <a:off x="6955593" y="4696471"/>
              <a:ext cx="406400" cy="406400"/>
            </a:xfrm>
            <a:prstGeom prst="ellipse">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d</a:t>
              </a:r>
            </a:p>
          </p:txBody>
        </p:sp>
        <p:cxnSp>
          <p:nvCxnSpPr>
            <p:cNvPr id="62" name="Straight Arrow Connector 61">
              <a:extLst>
                <a:ext uri="{FF2B5EF4-FFF2-40B4-BE49-F238E27FC236}">
                  <a16:creationId xmlns:a16="http://schemas.microsoft.com/office/drawing/2014/main" id="{DB1A7B5D-1E7F-534C-9167-06A95F0BFA04}"/>
                </a:ext>
              </a:extLst>
            </p:cNvPr>
            <p:cNvCxnSpPr>
              <a:stCxn id="45" idx="3"/>
              <a:endCxn id="61" idx="2"/>
            </p:cNvCxnSpPr>
            <p:nvPr/>
          </p:nvCxnSpPr>
          <p:spPr>
            <a:xfrm>
              <a:off x="5809805" y="4891088"/>
              <a:ext cx="1145788" cy="8583"/>
            </a:xfrm>
            <a:prstGeom prst="straightConnector1">
              <a:avLst/>
            </a:prstGeom>
            <a:ln>
              <a:prstDash val="dash"/>
              <a:tailEnd type="triangle"/>
            </a:ln>
          </p:spPr>
          <p:style>
            <a:lnRef idx="2">
              <a:schemeClr val="accent1"/>
            </a:lnRef>
            <a:fillRef idx="0">
              <a:schemeClr val="accent1"/>
            </a:fillRef>
            <a:effectRef idx="1">
              <a:schemeClr val="accent1"/>
            </a:effectRef>
            <a:fontRef idx="minor">
              <a:schemeClr val="tx1"/>
            </a:fontRef>
          </p:style>
        </p:cxnSp>
        <p:cxnSp>
          <p:nvCxnSpPr>
            <p:cNvPr id="63" name="Straight Arrow Connector 62">
              <a:extLst>
                <a:ext uri="{FF2B5EF4-FFF2-40B4-BE49-F238E27FC236}">
                  <a16:creationId xmlns:a16="http://schemas.microsoft.com/office/drawing/2014/main" id="{23E29354-E801-6A4F-A780-3BA4954E7B1E}"/>
                </a:ext>
              </a:extLst>
            </p:cNvPr>
            <p:cNvCxnSpPr>
              <a:stCxn id="43" idx="1"/>
              <a:endCxn id="61" idx="6"/>
            </p:cNvCxnSpPr>
            <p:nvPr/>
          </p:nvCxnSpPr>
          <p:spPr>
            <a:xfrm flipH="1">
              <a:off x="7361993" y="3765062"/>
              <a:ext cx="1076439" cy="1134609"/>
            </a:xfrm>
            <a:prstGeom prst="straightConnector1">
              <a:avLst/>
            </a:prstGeom>
            <a:ln>
              <a:prstDash val="dash"/>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404763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3ACDA-3822-BE47-804B-19A27739D028}"/>
              </a:ext>
            </a:extLst>
          </p:cNvPr>
          <p:cNvSpPr>
            <a:spLocks noGrp="1"/>
          </p:cNvSpPr>
          <p:nvPr>
            <p:ph type="title"/>
          </p:nvPr>
        </p:nvSpPr>
        <p:spPr/>
        <p:txBody>
          <a:bodyPr/>
          <a:lstStyle/>
          <a:p>
            <a:r>
              <a:rPr lang="en-US" dirty="0"/>
              <a:t>Comparing Models with Reality</a:t>
            </a:r>
          </a:p>
        </p:txBody>
      </p:sp>
      <p:sp>
        <p:nvSpPr>
          <p:cNvPr id="3" name="Content Placeholder 2">
            <a:extLst>
              <a:ext uri="{FF2B5EF4-FFF2-40B4-BE49-F238E27FC236}">
                <a16:creationId xmlns:a16="http://schemas.microsoft.com/office/drawing/2014/main" id="{7E2CCDD1-933D-BF42-BF6F-B5AF4892C6AD}"/>
              </a:ext>
            </a:extLst>
          </p:cNvPr>
          <p:cNvSpPr>
            <a:spLocks noGrp="1"/>
          </p:cNvSpPr>
          <p:nvPr>
            <p:ph sz="half" idx="1"/>
          </p:nvPr>
        </p:nvSpPr>
        <p:spPr/>
        <p:txBody>
          <a:bodyPr>
            <a:normAutofit/>
          </a:bodyPr>
          <a:lstStyle/>
          <a:p>
            <a:pPr marL="342900" indent="-342900"/>
            <a:r>
              <a:rPr lang="en-US" sz="1600" dirty="0"/>
              <a:t>Data can be treated as a first class model.</a:t>
            </a:r>
          </a:p>
          <a:p>
            <a:pPr marL="800100" lvl="1" indent="-342900"/>
            <a:r>
              <a:rPr lang="en-US" sz="1600" dirty="0"/>
              <a:t>Only generates one realization for each data set.</a:t>
            </a:r>
          </a:p>
          <a:p>
            <a:pPr marL="800100" lvl="1" indent="-342900"/>
            <a:r>
              <a:rPr lang="en-US" sz="1600" dirty="0"/>
              <a:t>Still a “predictive measure”.</a:t>
            </a:r>
          </a:p>
          <a:p>
            <a:pPr marL="342900" indent="-342900"/>
            <a:r>
              <a:rPr lang="en-US" sz="1600" dirty="0"/>
              <a:t>Find other similar experiments.</a:t>
            </a:r>
          </a:p>
          <a:p>
            <a:pPr marL="800100" lvl="1" indent="-342900"/>
            <a:r>
              <a:rPr lang="en-US" sz="1600" dirty="0"/>
              <a:t>Classify real world data sources by similarity.</a:t>
            </a:r>
          </a:p>
          <a:p>
            <a:pPr marL="800100" lvl="1" indent="-342900"/>
            <a:r>
              <a:rPr lang="en-US" sz="1600" dirty="0"/>
              <a:t>Identify their differences in response</a:t>
            </a:r>
          </a:p>
          <a:p>
            <a:pPr marL="800100" lvl="1" indent="-342900"/>
            <a:r>
              <a:rPr lang="en-US" sz="1600" dirty="0"/>
              <a:t>Reality vs. Reality comparison with data</a:t>
            </a:r>
          </a:p>
          <a:p>
            <a:pPr marL="1257300" lvl="2" indent="-342900"/>
            <a:r>
              <a:rPr lang="en-US" sz="1600" dirty="0"/>
              <a:t>Can a model explain the difference?</a:t>
            </a:r>
          </a:p>
          <a:p>
            <a:pPr marL="800100" lvl="1" indent="-342900"/>
            <a:endParaRPr lang="en-US" sz="1600" dirty="0"/>
          </a:p>
        </p:txBody>
      </p:sp>
      <p:pic>
        <p:nvPicPr>
          <p:cNvPr id="28" name="Picture 2">
            <a:extLst>
              <a:ext uri="{FF2B5EF4-FFF2-40B4-BE49-F238E27FC236}">
                <a16:creationId xmlns:a16="http://schemas.microsoft.com/office/drawing/2014/main" id="{A328E430-6C9F-CF46-AB3A-D5B59587CB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7771" y="1455819"/>
            <a:ext cx="6151031" cy="434583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F781C977-475D-394D-ADF7-F38F3D2992CB}"/>
              </a:ext>
            </a:extLst>
          </p:cNvPr>
          <p:cNvPicPr>
            <a:picLocks noChangeAspect="1"/>
          </p:cNvPicPr>
          <p:nvPr/>
        </p:nvPicPr>
        <p:blipFill>
          <a:blip r:embed="rId3"/>
          <a:stretch>
            <a:fillRect/>
          </a:stretch>
        </p:blipFill>
        <p:spPr>
          <a:xfrm>
            <a:off x="3310070" y="4779079"/>
            <a:ext cx="2575380" cy="1397884"/>
          </a:xfrm>
          <a:prstGeom prst="rect">
            <a:avLst/>
          </a:prstGeom>
        </p:spPr>
      </p:pic>
      <p:pic>
        <p:nvPicPr>
          <p:cNvPr id="7" name="Picture 6">
            <a:extLst>
              <a:ext uri="{FF2B5EF4-FFF2-40B4-BE49-F238E27FC236}">
                <a16:creationId xmlns:a16="http://schemas.microsoft.com/office/drawing/2014/main" id="{110B3722-19CC-7149-BA2C-477DEF6BB17C}"/>
              </a:ext>
            </a:extLst>
          </p:cNvPr>
          <p:cNvPicPr>
            <a:picLocks noChangeAspect="1"/>
          </p:cNvPicPr>
          <p:nvPr/>
        </p:nvPicPr>
        <p:blipFill>
          <a:blip r:embed="rId4"/>
          <a:stretch>
            <a:fillRect/>
          </a:stretch>
        </p:blipFill>
        <p:spPr>
          <a:xfrm>
            <a:off x="368018" y="4791673"/>
            <a:ext cx="2499819" cy="1372697"/>
          </a:xfrm>
          <a:prstGeom prst="rect">
            <a:avLst/>
          </a:prstGeom>
        </p:spPr>
      </p:pic>
      <p:sp>
        <p:nvSpPr>
          <p:cNvPr id="8" name="TextBox 7">
            <a:extLst>
              <a:ext uri="{FF2B5EF4-FFF2-40B4-BE49-F238E27FC236}">
                <a16:creationId xmlns:a16="http://schemas.microsoft.com/office/drawing/2014/main" id="{19843E2E-B7BE-534B-B918-3CFB36EC0691}"/>
              </a:ext>
            </a:extLst>
          </p:cNvPr>
          <p:cNvSpPr txBox="1"/>
          <p:nvPr/>
        </p:nvSpPr>
        <p:spPr>
          <a:xfrm>
            <a:off x="1877986" y="6176963"/>
            <a:ext cx="2255746" cy="215444"/>
          </a:xfrm>
          <a:prstGeom prst="rect">
            <a:avLst/>
          </a:prstGeom>
          <a:noFill/>
        </p:spPr>
        <p:txBody>
          <a:bodyPr wrap="none" rtlCol="0">
            <a:spAutoFit/>
          </a:bodyPr>
          <a:lstStyle/>
          <a:p>
            <a:r>
              <a:rPr lang="en-US" sz="800" dirty="0"/>
              <a:t>Source: </a:t>
            </a:r>
            <a:r>
              <a:rPr lang="en-US" sz="800" dirty="0">
                <a:hlinkClick r:id="rId5"/>
              </a:rPr>
              <a:t>https://coronavirus.1point3acres.com/en</a:t>
            </a:r>
            <a:endParaRPr lang="en-US" sz="800" dirty="0"/>
          </a:p>
        </p:txBody>
      </p:sp>
      <p:pic>
        <p:nvPicPr>
          <p:cNvPr id="10" name="Picture 9">
            <a:extLst>
              <a:ext uri="{FF2B5EF4-FFF2-40B4-BE49-F238E27FC236}">
                <a16:creationId xmlns:a16="http://schemas.microsoft.com/office/drawing/2014/main" id="{66973149-8636-1541-AA3A-C4EF316843CD}"/>
              </a:ext>
            </a:extLst>
          </p:cNvPr>
          <p:cNvPicPr>
            <a:picLocks noChangeAspect="1"/>
          </p:cNvPicPr>
          <p:nvPr/>
        </p:nvPicPr>
        <p:blipFill>
          <a:blip r:embed="rId6"/>
          <a:stretch>
            <a:fillRect/>
          </a:stretch>
        </p:blipFill>
        <p:spPr>
          <a:xfrm>
            <a:off x="1267671" y="6022221"/>
            <a:ext cx="575013" cy="614912"/>
          </a:xfrm>
          <a:prstGeom prst="rect">
            <a:avLst/>
          </a:prstGeom>
        </p:spPr>
      </p:pic>
      <p:pic>
        <p:nvPicPr>
          <p:cNvPr id="12" name="Picture 11">
            <a:extLst>
              <a:ext uri="{FF2B5EF4-FFF2-40B4-BE49-F238E27FC236}">
                <a16:creationId xmlns:a16="http://schemas.microsoft.com/office/drawing/2014/main" id="{ABAA99B5-8625-CD44-B855-9F374F1689E1}"/>
              </a:ext>
            </a:extLst>
          </p:cNvPr>
          <p:cNvPicPr>
            <a:picLocks noChangeAspect="1"/>
          </p:cNvPicPr>
          <p:nvPr/>
        </p:nvPicPr>
        <p:blipFill>
          <a:blip r:embed="rId7"/>
          <a:stretch>
            <a:fillRect/>
          </a:stretch>
        </p:blipFill>
        <p:spPr>
          <a:xfrm>
            <a:off x="4303705" y="6115541"/>
            <a:ext cx="584401" cy="626647"/>
          </a:xfrm>
          <a:prstGeom prst="rect">
            <a:avLst/>
          </a:prstGeom>
        </p:spPr>
      </p:pic>
    </p:spTree>
    <p:extLst>
      <p:ext uri="{BB962C8B-B14F-4D97-AF65-F5344CB8AC3E}">
        <p14:creationId xmlns:p14="http://schemas.microsoft.com/office/powerpoint/2010/main" val="3134726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98F01-2660-1F45-AAE3-792C56992A66}"/>
              </a:ext>
            </a:extLst>
          </p:cNvPr>
          <p:cNvSpPr>
            <a:spLocks noGrp="1"/>
          </p:cNvSpPr>
          <p:nvPr>
            <p:ph type="title"/>
          </p:nvPr>
        </p:nvSpPr>
        <p:spPr/>
        <p:txBody>
          <a:bodyPr/>
          <a:lstStyle/>
          <a:p>
            <a:r>
              <a:rPr lang="en-US" dirty="0"/>
              <a:t>Agile Comparison during Crisis</a:t>
            </a:r>
          </a:p>
        </p:txBody>
      </p:sp>
      <p:pic>
        <p:nvPicPr>
          <p:cNvPr id="7" name="Content Placeholder 6">
            <a:extLst>
              <a:ext uri="{FF2B5EF4-FFF2-40B4-BE49-F238E27FC236}">
                <a16:creationId xmlns:a16="http://schemas.microsoft.com/office/drawing/2014/main" id="{4B93A64F-0547-9B41-8CA3-5B5A2DD6780C}"/>
              </a:ext>
            </a:extLst>
          </p:cNvPr>
          <p:cNvPicPr>
            <a:picLocks noGrp="1" noChangeAspect="1"/>
          </p:cNvPicPr>
          <p:nvPr>
            <p:ph sz="half" idx="1"/>
          </p:nvPr>
        </p:nvPicPr>
        <p:blipFill>
          <a:blip r:embed="rId2"/>
          <a:stretch>
            <a:fillRect/>
          </a:stretch>
        </p:blipFill>
        <p:spPr>
          <a:xfrm>
            <a:off x="838200" y="2354949"/>
            <a:ext cx="5181600" cy="3292690"/>
          </a:xfrm>
        </p:spPr>
      </p:pic>
      <p:sp>
        <p:nvSpPr>
          <p:cNvPr id="10" name="Content Placeholder 9">
            <a:extLst>
              <a:ext uri="{FF2B5EF4-FFF2-40B4-BE49-F238E27FC236}">
                <a16:creationId xmlns:a16="http://schemas.microsoft.com/office/drawing/2014/main" id="{4A0682FE-F656-F840-87B7-1E9544CDFDED}"/>
              </a:ext>
            </a:extLst>
          </p:cNvPr>
          <p:cNvSpPr>
            <a:spLocks noGrp="1"/>
          </p:cNvSpPr>
          <p:nvPr>
            <p:ph sz="half" idx="2"/>
          </p:nvPr>
        </p:nvSpPr>
        <p:spPr/>
        <p:txBody>
          <a:bodyPr>
            <a:normAutofit/>
          </a:bodyPr>
          <a:lstStyle/>
          <a:p>
            <a:pPr marL="0" indent="0">
              <a:buNone/>
            </a:pPr>
            <a:r>
              <a:rPr lang="en-US" sz="2000" dirty="0"/>
              <a:t>Data sources often shift their publication method, schema and format.</a:t>
            </a:r>
          </a:p>
          <a:p>
            <a:pPr marL="0" indent="0">
              <a:buNone/>
            </a:pPr>
            <a:endParaRPr lang="en-US" sz="2000" dirty="0"/>
          </a:p>
          <a:p>
            <a:pPr marL="0" indent="0">
              <a:buNone/>
            </a:pPr>
            <a:r>
              <a:rPr lang="en-US" sz="2000" dirty="0"/>
              <a:t>Advance the state of the art by enabling agile transformations for comparisons of models with reality and adapt when data sources shift their standards.</a:t>
            </a:r>
          </a:p>
        </p:txBody>
      </p:sp>
    </p:spTree>
    <p:extLst>
      <p:ext uri="{BB962C8B-B14F-4D97-AF65-F5344CB8AC3E}">
        <p14:creationId xmlns:p14="http://schemas.microsoft.com/office/powerpoint/2010/main" val="3423898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E9960CC-C5B2-4E44-A943-F484206359CE}"/>
              </a:ext>
            </a:extLst>
          </p:cNvPr>
          <p:cNvSpPr>
            <a:spLocks noGrp="1"/>
          </p:cNvSpPr>
          <p:nvPr>
            <p:ph type="title"/>
          </p:nvPr>
        </p:nvSpPr>
        <p:spPr/>
        <p:txBody>
          <a:bodyPr/>
          <a:lstStyle/>
          <a:p>
            <a:r>
              <a:rPr lang="en-US" dirty="0"/>
              <a:t>The Importance of Transforms for Agile Response</a:t>
            </a:r>
          </a:p>
        </p:txBody>
      </p:sp>
      <p:sp>
        <p:nvSpPr>
          <p:cNvPr id="5" name="Content Placeholder 4">
            <a:extLst>
              <a:ext uri="{FF2B5EF4-FFF2-40B4-BE49-F238E27FC236}">
                <a16:creationId xmlns:a16="http://schemas.microsoft.com/office/drawing/2014/main" id="{5B351A16-AA3A-5040-84EA-206F68F5E6AF}"/>
              </a:ext>
            </a:extLst>
          </p:cNvPr>
          <p:cNvSpPr>
            <a:spLocks noGrp="1"/>
          </p:cNvSpPr>
          <p:nvPr>
            <p:ph sz="half" idx="1"/>
          </p:nvPr>
        </p:nvSpPr>
        <p:spPr/>
        <p:txBody>
          <a:bodyPr>
            <a:normAutofit lnSpcReduction="10000"/>
          </a:bodyPr>
          <a:lstStyle/>
          <a:p>
            <a:pPr marL="342900" indent="-342900"/>
            <a:r>
              <a:rPr lang="en-US" dirty="0"/>
              <a:t>Adapting data sources with transforms to keep models from breaking.</a:t>
            </a:r>
          </a:p>
          <a:p>
            <a:pPr marL="342900" indent="-342900"/>
            <a:r>
              <a:rPr lang="en-US" dirty="0"/>
              <a:t>Modeling as a Service</a:t>
            </a:r>
          </a:p>
          <a:p>
            <a:pPr marL="973138" lvl="1" indent="-342900"/>
            <a:r>
              <a:rPr lang="en-US" dirty="0" err="1"/>
              <a:t>MaaS</a:t>
            </a:r>
            <a:r>
              <a:rPr lang="en-US" dirty="0"/>
              <a:t> (WM) – building model pipelines.</a:t>
            </a:r>
          </a:p>
          <a:p>
            <a:pPr marL="973138" lvl="1" indent="-342900"/>
            <a:r>
              <a:rPr lang="en-US" dirty="0"/>
              <a:t>AMIDOL as a model factory can help build these pipelines.</a:t>
            </a:r>
          </a:p>
          <a:p>
            <a:pPr marL="973138" lvl="1" indent="-342900"/>
            <a:r>
              <a:rPr lang="en-US" dirty="0"/>
              <a:t>Rapidly debug pipeline failures.</a:t>
            </a:r>
          </a:p>
          <a:p>
            <a:pPr marL="973138" lvl="1" indent="-342900"/>
            <a:r>
              <a:rPr lang="en-US" dirty="0"/>
              <a:t>Generate pipeline “patches” in response to changes when modeling during a crisis.</a:t>
            </a:r>
          </a:p>
        </p:txBody>
      </p:sp>
      <p:pic>
        <p:nvPicPr>
          <p:cNvPr id="8" name="Content Placeholder 7">
            <a:extLst>
              <a:ext uri="{FF2B5EF4-FFF2-40B4-BE49-F238E27FC236}">
                <a16:creationId xmlns:a16="http://schemas.microsoft.com/office/drawing/2014/main" id="{9DDC500F-013A-6840-9A2C-C0D33CA46AFB}"/>
              </a:ext>
            </a:extLst>
          </p:cNvPr>
          <p:cNvPicPr>
            <a:picLocks noGrp="1" noChangeAspect="1"/>
          </p:cNvPicPr>
          <p:nvPr>
            <p:ph sz="half" idx="2"/>
          </p:nvPr>
        </p:nvPicPr>
        <p:blipFill>
          <a:blip r:embed="rId2"/>
          <a:stretch>
            <a:fillRect/>
          </a:stretch>
        </p:blipFill>
        <p:spPr>
          <a:xfrm>
            <a:off x="6593156" y="1825625"/>
            <a:ext cx="4339687" cy="4351338"/>
          </a:xfrm>
        </p:spPr>
      </p:pic>
    </p:spTree>
    <p:extLst>
      <p:ext uri="{BB962C8B-B14F-4D97-AF65-F5344CB8AC3E}">
        <p14:creationId xmlns:p14="http://schemas.microsoft.com/office/powerpoint/2010/main" val="18073579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AE2F4-7F7F-ED43-B3F2-22DE5BCBA07F}"/>
              </a:ext>
            </a:extLst>
          </p:cNvPr>
          <p:cNvSpPr>
            <a:spLocks noGrp="1"/>
          </p:cNvSpPr>
          <p:nvPr>
            <p:ph type="title"/>
          </p:nvPr>
        </p:nvSpPr>
        <p:spPr/>
        <p:txBody>
          <a:bodyPr/>
          <a:lstStyle/>
          <a:p>
            <a:r>
              <a:rPr lang="en-US" dirty="0"/>
              <a:t>Data Transforms and Models</a:t>
            </a:r>
          </a:p>
        </p:txBody>
      </p:sp>
      <p:sp>
        <p:nvSpPr>
          <p:cNvPr id="3" name="Content Placeholder 2">
            <a:extLst>
              <a:ext uri="{FF2B5EF4-FFF2-40B4-BE49-F238E27FC236}">
                <a16:creationId xmlns:a16="http://schemas.microsoft.com/office/drawing/2014/main" id="{F695AA35-8390-5C4C-B1C4-E2F5F9C84D9A}"/>
              </a:ext>
            </a:extLst>
          </p:cNvPr>
          <p:cNvSpPr>
            <a:spLocks noGrp="1"/>
          </p:cNvSpPr>
          <p:nvPr>
            <p:ph sz="half" idx="1"/>
          </p:nvPr>
        </p:nvSpPr>
        <p:spPr>
          <a:xfrm>
            <a:off x="6259285" y="3842400"/>
            <a:ext cx="5181600" cy="4351338"/>
          </a:xfrm>
        </p:spPr>
        <p:txBody>
          <a:bodyPr/>
          <a:lstStyle/>
          <a:p>
            <a:pPr marL="342900" indent="-342900"/>
            <a:r>
              <a:rPr lang="en-US" dirty="0"/>
              <a:t>Use of data as an empirical model to fill in gaps in understanding for interventions and model development.</a:t>
            </a:r>
          </a:p>
        </p:txBody>
      </p:sp>
      <p:pic>
        <p:nvPicPr>
          <p:cNvPr id="10" name="Content Placeholder 9">
            <a:extLst>
              <a:ext uri="{FF2B5EF4-FFF2-40B4-BE49-F238E27FC236}">
                <a16:creationId xmlns:a16="http://schemas.microsoft.com/office/drawing/2014/main" id="{82027D4B-2E57-164A-93D5-26EFD7368164}"/>
              </a:ext>
            </a:extLst>
          </p:cNvPr>
          <p:cNvPicPr>
            <a:picLocks noGrp="1" noChangeAspect="1"/>
          </p:cNvPicPr>
          <p:nvPr>
            <p:ph sz="half" idx="2"/>
          </p:nvPr>
        </p:nvPicPr>
        <p:blipFill>
          <a:blip r:embed="rId2"/>
          <a:stretch>
            <a:fillRect/>
          </a:stretch>
        </p:blipFill>
        <p:spPr>
          <a:xfrm>
            <a:off x="6172202" y="1242818"/>
            <a:ext cx="5181600" cy="2599582"/>
          </a:xfrm>
        </p:spPr>
      </p:pic>
      <p:pic>
        <p:nvPicPr>
          <p:cNvPr id="12" name="Picture 11">
            <a:extLst>
              <a:ext uri="{FF2B5EF4-FFF2-40B4-BE49-F238E27FC236}">
                <a16:creationId xmlns:a16="http://schemas.microsoft.com/office/drawing/2014/main" id="{665B071F-482C-A741-920D-7DA0D835C9A1}"/>
              </a:ext>
            </a:extLst>
          </p:cNvPr>
          <p:cNvPicPr>
            <a:picLocks noChangeAspect="1"/>
          </p:cNvPicPr>
          <p:nvPr/>
        </p:nvPicPr>
        <p:blipFill>
          <a:blip r:embed="rId3"/>
          <a:stretch>
            <a:fillRect/>
          </a:stretch>
        </p:blipFill>
        <p:spPr>
          <a:xfrm>
            <a:off x="1023257" y="1253182"/>
            <a:ext cx="4680856" cy="5342633"/>
          </a:xfrm>
          <a:prstGeom prst="rect">
            <a:avLst/>
          </a:prstGeom>
        </p:spPr>
      </p:pic>
    </p:spTree>
    <p:extLst>
      <p:ext uri="{BB962C8B-B14F-4D97-AF65-F5344CB8AC3E}">
        <p14:creationId xmlns:p14="http://schemas.microsoft.com/office/powerpoint/2010/main" val="40392817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054F1-2F34-1B42-A0FD-CB585478BD1B}"/>
              </a:ext>
            </a:extLst>
          </p:cNvPr>
          <p:cNvSpPr>
            <a:spLocks noGrp="1"/>
          </p:cNvSpPr>
          <p:nvPr>
            <p:ph type="title"/>
          </p:nvPr>
        </p:nvSpPr>
        <p:spPr/>
        <p:txBody>
          <a:bodyPr/>
          <a:lstStyle/>
          <a:p>
            <a:r>
              <a:rPr lang="en-US" dirty="0"/>
              <a:t>Improved Analysis to Understand Model Impact</a:t>
            </a:r>
          </a:p>
        </p:txBody>
      </p:sp>
      <p:pic>
        <p:nvPicPr>
          <p:cNvPr id="6" name="Content Placeholder 5">
            <a:extLst>
              <a:ext uri="{FF2B5EF4-FFF2-40B4-BE49-F238E27FC236}">
                <a16:creationId xmlns:a16="http://schemas.microsoft.com/office/drawing/2014/main" id="{49A5EBB3-1E80-464D-AB2F-8C7372E97C4A}"/>
              </a:ext>
            </a:extLst>
          </p:cNvPr>
          <p:cNvPicPr>
            <a:picLocks noGrp="1" noChangeAspect="1"/>
          </p:cNvPicPr>
          <p:nvPr>
            <p:ph sz="half" idx="1"/>
          </p:nvPr>
        </p:nvPicPr>
        <p:blipFill>
          <a:blip r:embed="rId2"/>
          <a:stretch>
            <a:fillRect/>
          </a:stretch>
        </p:blipFill>
        <p:spPr>
          <a:xfrm>
            <a:off x="262574" y="2554968"/>
            <a:ext cx="5757227" cy="2920546"/>
          </a:xfrm>
        </p:spPr>
      </p:pic>
      <p:sp>
        <p:nvSpPr>
          <p:cNvPr id="7" name="Content Placeholder 6">
            <a:extLst>
              <a:ext uri="{FF2B5EF4-FFF2-40B4-BE49-F238E27FC236}">
                <a16:creationId xmlns:a16="http://schemas.microsoft.com/office/drawing/2014/main" id="{B7D93B44-C523-4F4D-AEF0-C0593E8F597B}"/>
              </a:ext>
            </a:extLst>
          </p:cNvPr>
          <p:cNvSpPr>
            <a:spLocks noGrp="1"/>
          </p:cNvSpPr>
          <p:nvPr>
            <p:ph sz="half" idx="2"/>
          </p:nvPr>
        </p:nvSpPr>
        <p:spPr/>
        <p:txBody>
          <a:bodyPr>
            <a:normAutofit/>
          </a:bodyPr>
          <a:lstStyle/>
          <a:p>
            <a:pPr marL="0" indent="0">
              <a:buNone/>
            </a:pPr>
            <a:r>
              <a:rPr lang="en-US" sz="2000" dirty="0"/>
              <a:t>Data can help us as a model of vulnerability and impact.</a:t>
            </a:r>
          </a:p>
          <a:p>
            <a:pPr marL="0" indent="0">
              <a:buNone/>
            </a:pPr>
            <a:endParaRPr lang="en-US" sz="2000" dirty="0"/>
          </a:p>
          <a:p>
            <a:pPr marL="0" indent="0">
              <a:buNone/>
            </a:pPr>
            <a:r>
              <a:rPr lang="en-US" sz="2000" dirty="0"/>
              <a:t>In response to COVID-19, we used real world data on hospital bed and ventilator availability to understand state readiness for the crisis, and to align models with expectations in the field.</a:t>
            </a:r>
          </a:p>
        </p:txBody>
      </p:sp>
    </p:spTree>
    <p:extLst>
      <p:ext uri="{BB962C8B-B14F-4D97-AF65-F5344CB8AC3E}">
        <p14:creationId xmlns:p14="http://schemas.microsoft.com/office/powerpoint/2010/main" val="11573446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TotalTime>
  <Words>970</Words>
  <Application>Microsoft Macintosh PowerPoint</Application>
  <PresentationFormat>Widescreen</PresentationFormat>
  <Paragraphs>88</Paragraphs>
  <Slides>10</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Avenir Book</vt:lpstr>
      <vt:lpstr>Avenir Heavy</vt:lpstr>
      <vt:lpstr>Calibri</vt:lpstr>
      <vt:lpstr>Calibri Light</vt:lpstr>
      <vt:lpstr>Helvetica</vt:lpstr>
      <vt:lpstr>Tahoma</vt:lpstr>
      <vt:lpstr>Office Theme</vt:lpstr>
      <vt:lpstr>IMAG Credible Practices Analysis for COVID-19 Models</vt:lpstr>
      <vt:lpstr>Model Credibility Analysis</vt:lpstr>
      <vt:lpstr>Rapid comparison of assumptions, credibility, and validity</vt:lpstr>
      <vt:lpstr>Exploring Model Spaces with AMIDOL</vt:lpstr>
      <vt:lpstr>Comparing Models with Reality</vt:lpstr>
      <vt:lpstr>Agile Comparison during Crisis</vt:lpstr>
      <vt:lpstr>The Importance of Transforms for Agile Response</vt:lpstr>
      <vt:lpstr>Data Transforms and Models</vt:lpstr>
      <vt:lpstr>Improved Analysis to Understand Model Impact</vt:lpstr>
      <vt:lpstr>Extracting/exposing/verifing/comparing the structure and assumptions of models?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Rapid comparison of assumptions, credibility, and validity</dc:title>
  <dc:creator>Eric Davis</dc:creator>
  <cp:lastModifiedBy>Eric Davis</cp:lastModifiedBy>
  <cp:revision>2</cp:revision>
  <dcterms:created xsi:type="dcterms:W3CDTF">2020-05-26T19:03:42Z</dcterms:created>
  <dcterms:modified xsi:type="dcterms:W3CDTF">2020-05-26T19:24:39Z</dcterms:modified>
</cp:coreProperties>
</file>

<file path=docProps/thumbnail.jpeg>
</file>